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8" r:id="rId11"/>
    <p:sldId id="265" r:id="rId12"/>
    <p:sldId id="266" r:id="rId13"/>
    <p:sldId id="267" r:id="rId1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7" d="100"/>
          <a:sy n="67" d="100"/>
        </p:scale>
        <p:origin x="45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C22BF4-8FD1-4436-8B97-BB9DA6F5B7C1}" type="datetimeFigureOut">
              <a:rPr kumimoji="1" lang="ja-JP" altLang="en-US" smtClean="0"/>
              <a:t>2025/4/14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2DA632-9B0A-4C44-899F-94D3A2D44980}" type="slidenum">
              <a:rPr kumimoji="1" lang="ja-JP" altLang="en-US" smtClean="0"/>
              <a:t>‹#›</a:t>
            </a:fld>
            <a:endParaRPr kumimoji="1" lang="ja-JP" altLang="en-US"/>
          </a:p>
        </p:txBody>
      </p:sp>
    </p:spTree>
    <p:extLst>
      <p:ext uri="{BB962C8B-B14F-4D97-AF65-F5344CB8AC3E}">
        <p14:creationId xmlns:p14="http://schemas.microsoft.com/office/powerpoint/2010/main" val="208674208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EBB9C82-26FD-4D98-B787-3CACDA20F8E5}"/>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F5BAFF-1BDA-408F-A466-5E073B078D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99FEA18F-9DD4-4DEA-8B52-8478E4285F9F}"/>
              </a:ext>
            </a:extLst>
          </p:cNvPr>
          <p:cNvSpPr>
            <a:spLocks noGrp="1"/>
          </p:cNvSpPr>
          <p:nvPr>
            <p:ph type="dt" sz="half" idx="10"/>
          </p:nvPr>
        </p:nvSpPr>
        <p:spPr/>
        <p:txBody>
          <a:bodyPr/>
          <a:lstStyle/>
          <a:p>
            <a:fld id="{A0C9C9FD-F294-40C3-A432-8968A5510E62}" type="datetime1">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BE9D9983-F4F8-40FD-B924-1C74CF734EE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F8E58B1-3E07-41FF-9EC5-A14B7813FC79}"/>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407122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E2A5AA-2C60-4C95-A7C1-44E3585EF10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24D7196-BFB8-4FEB-BB19-DC957AEEA2FB}"/>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1DB048D-D6A4-4B91-AD7B-754174AF1633}"/>
              </a:ext>
            </a:extLst>
          </p:cNvPr>
          <p:cNvSpPr>
            <a:spLocks noGrp="1"/>
          </p:cNvSpPr>
          <p:nvPr>
            <p:ph type="dt" sz="half" idx="10"/>
          </p:nvPr>
        </p:nvSpPr>
        <p:spPr/>
        <p:txBody>
          <a:bodyPr/>
          <a:lstStyle/>
          <a:p>
            <a:fld id="{8D010C60-22FE-4A54-95B3-5AD8E4BB7E36}" type="datetime1">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1231F705-0410-436B-BFC2-4DBC91F7F8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776261C-A205-41A2-B466-2CE0891CD1D2}"/>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39278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2CBD3010-391B-4645-8E88-7172BCC3A7EC}"/>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50F5C46B-8D25-4DBA-A768-31DFD81C1942}"/>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49BAB68-B9F7-4B2F-A5A0-10AEC6623C60}"/>
              </a:ext>
            </a:extLst>
          </p:cNvPr>
          <p:cNvSpPr>
            <a:spLocks noGrp="1"/>
          </p:cNvSpPr>
          <p:nvPr>
            <p:ph type="dt" sz="half" idx="10"/>
          </p:nvPr>
        </p:nvSpPr>
        <p:spPr/>
        <p:txBody>
          <a:bodyPr/>
          <a:lstStyle/>
          <a:p>
            <a:fld id="{F81E3856-D9F0-4D59-93A9-AF10F6B17941}" type="datetime1">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7A4816FA-8BE8-4CF2-857B-F2347571EAA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537776-7751-46FF-9D14-1DE6E4501DB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423707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42495AE-7072-4A3C-A58D-38C6A63BA8D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2B57510-A206-40ED-BA9B-2409623B5FD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AD8F5EC-349F-40E6-825F-23A105FECB5D}"/>
              </a:ext>
            </a:extLst>
          </p:cNvPr>
          <p:cNvSpPr>
            <a:spLocks noGrp="1"/>
          </p:cNvSpPr>
          <p:nvPr>
            <p:ph type="dt" sz="half" idx="10"/>
          </p:nvPr>
        </p:nvSpPr>
        <p:spPr/>
        <p:txBody>
          <a:bodyPr/>
          <a:lstStyle/>
          <a:p>
            <a:fld id="{38872229-EFA3-4F43-BB6F-D592959B1047}" type="datetime1">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90D4651D-EFE0-4EC2-8B0B-4563FD45632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02683AA-DA70-4263-9EE3-B2B6134FBB2E}"/>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636211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F9E2FAF-287F-4C7D-9788-BEB9E6D90EF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61947EE-BB7D-4895-A323-5F65C54BD3E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0789C538-5DF4-40F3-BBF5-5A55F9ECB001}"/>
              </a:ext>
            </a:extLst>
          </p:cNvPr>
          <p:cNvSpPr>
            <a:spLocks noGrp="1"/>
          </p:cNvSpPr>
          <p:nvPr>
            <p:ph type="dt" sz="half" idx="10"/>
          </p:nvPr>
        </p:nvSpPr>
        <p:spPr/>
        <p:txBody>
          <a:bodyPr/>
          <a:lstStyle/>
          <a:p>
            <a:fld id="{5266234E-5A68-4F59-9205-6BD34B24C141}" type="datetime1">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5CA1CEC5-CBCF-41EC-91B7-7ACC3E11E9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85F072E-9BB8-4FF0-94D7-1ECEEC0130F0}"/>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52242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957525F-7009-427A-A8C9-8072786C300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E9B1D1-1977-4CB5-B429-E83F94316B8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5F80990-45A1-43B5-B063-D9BE40CB55D4}"/>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F33A54A-D2FE-4A5F-9662-6C1235885F26}"/>
              </a:ext>
            </a:extLst>
          </p:cNvPr>
          <p:cNvSpPr>
            <a:spLocks noGrp="1"/>
          </p:cNvSpPr>
          <p:nvPr>
            <p:ph type="dt" sz="half" idx="10"/>
          </p:nvPr>
        </p:nvSpPr>
        <p:spPr/>
        <p:txBody>
          <a:bodyPr/>
          <a:lstStyle/>
          <a:p>
            <a:fld id="{EA80873E-530A-4AB6-A9BD-E83A89E8B352}" type="datetime1">
              <a:rPr kumimoji="1" lang="ja-JP" altLang="en-US" smtClean="0"/>
              <a:t>2025/4/14</a:t>
            </a:fld>
            <a:endParaRPr kumimoji="1" lang="ja-JP" altLang="en-US"/>
          </a:p>
        </p:txBody>
      </p:sp>
      <p:sp>
        <p:nvSpPr>
          <p:cNvPr id="6" name="フッター プレースホルダー 5">
            <a:extLst>
              <a:ext uri="{FF2B5EF4-FFF2-40B4-BE49-F238E27FC236}">
                <a16:creationId xmlns:a16="http://schemas.microsoft.com/office/drawing/2014/main" id="{15D0BC7C-409D-4702-9A14-FABB52EA2A6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32EFF31-7483-457E-9919-7B69BCA3DFAB}"/>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312327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E160A4-396A-4BFD-8746-EEE582C2159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56F7A27-1153-463F-A6EC-DEF814874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3BC360C3-9AF2-49B0-911A-A7EED5D66E0D}"/>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53D5D890-BD3B-47C5-9F8E-E27A2C33C87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280C8D04-2D17-4BAA-ABCF-1FA51F426F6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E20A64C-9DC1-4C5C-B0A4-4C5EFA719531}"/>
              </a:ext>
            </a:extLst>
          </p:cNvPr>
          <p:cNvSpPr>
            <a:spLocks noGrp="1"/>
          </p:cNvSpPr>
          <p:nvPr>
            <p:ph type="dt" sz="half" idx="10"/>
          </p:nvPr>
        </p:nvSpPr>
        <p:spPr/>
        <p:txBody>
          <a:bodyPr/>
          <a:lstStyle/>
          <a:p>
            <a:fld id="{9128C64E-5678-415C-B43B-0765B47AB659}" type="datetime1">
              <a:rPr kumimoji="1" lang="ja-JP" altLang="en-US" smtClean="0"/>
              <a:t>2025/4/14</a:t>
            </a:fld>
            <a:endParaRPr kumimoji="1" lang="ja-JP" altLang="en-US"/>
          </a:p>
        </p:txBody>
      </p:sp>
      <p:sp>
        <p:nvSpPr>
          <p:cNvPr id="8" name="フッター プレースホルダー 7">
            <a:extLst>
              <a:ext uri="{FF2B5EF4-FFF2-40B4-BE49-F238E27FC236}">
                <a16:creationId xmlns:a16="http://schemas.microsoft.com/office/drawing/2014/main" id="{7DBA962D-A8C5-4F2C-8588-0B1AE87DD014}"/>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3922DDE-EC0E-42F5-8B09-6CDEEA7649ED}"/>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01173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A41449-3A6D-4DC1-9C64-1DDF391824A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D8B9214F-7690-4B73-9B91-9D777D2D4B84}"/>
              </a:ext>
            </a:extLst>
          </p:cNvPr>
          <p:cNvSpPr>
            <a:spLocks noGrp="1"/>
          </p:cNvSpPr>
          <p:nvPr>
            <p:ph type="dt" sz="half" idx="10"/>
          </p:nvPr>
        </p:nvSpPr>
        <p:spPr/>
        <p:txBody>
          <a:bodyPr/>
          <a:lstStyle/>
          <a:p>
            <a:fld id="{DB53FE5B-5E26-45F1-ABE9-71A44C00A03B}" type="datetime1">
              <a:rPr kumimoji="1" lang="ja-JP" altLang="en-US" smtClean="0"/>
              <a:t>2025/4/14</a:t>
            </a:fld>
            <a:endParaRPr kumimoji="1" lang="ja-JP" altLang="en-US"/>
          </a:p>
        </p:txBody>
      </p:sp>
      <p:sp>
        <p:nvSpPr>
          <p:cNvPr id="4" name="フッター プレースホルダー 3">
            <a:extLst>
              <a:ext uri="{FF2B5EF4-FFF2-40B4-BE49-F238E27FC236}">
                <a16:creationId xmlns:a16="http://schemas.microsoft.com/office/drawing/2014/main" id="{37C52A50-63BD-47BE-BFE2-0C4C7A1BE60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5C3E73D3-8B6E-4F3D-A85D-4A8FF74E226A}"/>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29139830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C9EEA3D6-1ECC-4C62-895B-F4AED0013840}"/>
              </a:ext>
            </a:extLst>
          </p:cNvPr>
          <p:cNvSpPr>
            <a:spLocks noGrp="1"/>
          </p:cNvSpPr>
          <p:nvPr>
            <p:ph type="dt" sz="half" idx="10"/>
          </p:nvPr>
        </p:nvSpPr>
        <p:spPr/>
        <p:txBody>
          <a:bodyPr/>
          <a:lstStyle/>
          <a:p>
            <a:fld id="{7585AB74-79AC-4572-8861-2D7B15B869C4}" type="datetime1">
              <a:rPr kumimoji="1" lang="ja-JP" altLang="en-US" smtClean="0"/>
              <a:t>2025/4/14</a:t>
            </a:fld>
            <a:endParaRPr kumimoji="1" lang="ja-JP" altLang="en-US"/>
          </a:p>
        </p:txBody>
      </p:sp>
      <p:sp>
        <p:nvSpPr>
          <p:cNvPr id="3" name="フッター プレースホルダー 2">
            <a:extLst>
              <a:ext uri="{FF2B5EF4-FFF2-40B4-BE49-F238E27FC236}">
                <a16:creationId xmlns:a16="http://schemas.microsoft.com/office/drawing/2014/main" id="{685729B0-5B35-4F42-AE78-9FFC79E81479}"/>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4F248E36-61C2-48B2-A023-F8D4E16D08B5}"/>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5171744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46520D-CEBE-477A-A7A8-0B0DFBF5CA6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583F989-4CEB-48CB-B584-2AAAD30B3C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049392D7-545E-43B4-8EB4-C3FDDC09BE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1194418-1B5D-4D5F-9CCF-A451E5B078C7}"/>
              </a:ext>
            </a:extLst>
          </p:cNvPr>
          <p:cNvSpPr>
            <a:spLocks noGrp="1"/>
          </p:cNvSpPr>
          <p:nvPr>
            <p:ph type="dt" sz="half" idx="10"/>
          </p:nvPr>
        </p:nvSpPr>
        <p:spPr/>
        <p:txBody>
          <a:bodyPr/>
          <a:lstStyle/>
          <a:p>
            <a:fld id="{1B457151-A19A-44B6-BC19-3D08C2934779}" type="datetime1">
              <a:rPr kumimoji="1" lang="ja-JP" altLang="en-US" smtClean="0"/>
              <a:t>2025/4/14</a:t>
            </a:fld>
            <a:endParaRPr kumimoji="1" lang="ja-JP" altLang="en-US"/>
          </a:p>
        </p:txBody>
      </p:sp>
      <p:sp>
        <p:nvSpPr>
          <p:cNvPr id="6" name="フッター プレースホルダー 5">
            <a:extLst>
              <a:ext uri="{FF2B5EF4-FFF2-40B4-BE49-F238E27FC236}">
                <a16:creationId xmlns:a16="http://schemas.microsoft.com/office/drawing/2014/main" id="{9B637F9F-E827-4C65-854C-62FB12447F4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FED70BE-0983-4BAF-942F-1D7FA63A21D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2190616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004FF36-C37A-4440-B3F4-3B586AE35A4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DFC16BB-AB35-448C-851A-D7801E6F0C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A4127008-91DD-4F2E-8F89-0F9FD36300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0047091-B70E-41DD-B7B9-04C2AFA3F338}"/>
              </a:ext>
            </a:extLst>
          </p:cNvPr>
          <p:cNvSpPr>
            <a:spLocks noGrp="1"/>
          </p:cNvSpPr>
          <p:nvPr>
            <p:ph type="dt" sz="half" idx="10"/>
          </p:nvPr>
        </p:nvSpPr>
        <p:spPr/>
        <p:txBody>
          <a:bodyPr/>
          <a:lstStyle/>
          <a:p>
            <a:fld id="{A4FBC8F2-B31E-4554-8700-445ABD1A7729}" type="datetime1">
              <a:rPr kumimoji="1" lang="ja-JP" altLang="en-US" smtClean="0"/>
              <a:t>2025/4/14</a:t>
            </a:fld>
            <a:endParaRPr kumimoji="1" lang="ja-JP" altLang="en-US"/>
          </a:p>
        </p:txBody>
      </p:sp>
      <p:sp>
        <p:nvSpPr>
          <p:cNvPr id="6" name="フッター プレースホルダー 5">
            <a:extLst>
              <a:ext uri="{FF2B5EF4-FFF2-40B4-BE49-F238E27FC236}">
                <a16:creationId xmlns:a16="http://schemas.microsoft.com/office/drawing/2014/main" id="{A573C728-80B6-4E43-B0F5-E42D7B53AB2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411C5F7-F61A-4283-87CD-E665EA19DEC1}"/>
              </a:ext>
            </a:extLst>
          </p:cNvPr>
          <p:cNvSpPr>
            <a:spLocks noGrp="1"/>
          </p:cNvSpPr>
          <p:nvPr>
            <p:ph type="sldNum" sz="quarter" idx="12"/>
          </p:nvPr>
        </p:nvSpPr>
        <p:spPr/>
        <p:txBody>
          <a:body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635440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290618F0-0406-4782-B941-6A525EC033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63EB96-6EE4-4803-9498-BD626F1EFE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3BD5F4B-6379-4EB5-A3A9-5161628918A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45818-E43F-4F61-8E03-46C82F3AF66C}" type="datetime1">
              <a:rPr kumimoji="1" lang="ja-JP" altLang="en-US" smtClean="0"/>
              <a:t>2025/4/14</a:t>
            </a:fld>
            <a:endParaRPr kumimoji="1" lang="ja-JP" altLang="en-US"/>
          </a:p>
        </p:txBody>
      </p:sp>
      <p:sp>
        <p:nvSpPr>
          <p:cNvPr id="5" name="フッター プレースホルダー 4">
            <a:extLst>
              <a:ext uri="{FF2B5EF4-FFF2-40B4-BE49-F238E27FC236}">
                <a16:creationId xmlns:a16="http://schemas.microsoft.com/office/drawing/2014/main" id="{4ABFA96D-D296-4D42-89D3-7D371C51BB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5987AC6-01EA-4D15-9B0D-0A4364C71D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9A88A-DC72-4F6D-8AC9-1B42590D722F}" type="slidenum">
              <a:rPr kumimoji="1" lang="ja-JP" altLang="en-US" smtClean="0"/>
              <a:t>‹#›</a:t>
            </a:fld>
            <a:endParaRPr kumimoji="1" lang="ja-JP" altLang="en-US"/>
          </a:p>
        </p:txBody>
      </p:sp>
    </p:spTree>
    <p:extLst>
      <p:ext uri="{BB962C8B-B14F-4D97-AF65-F5344CB8AC3E}">
        <p14:creationId xmlns:p14="http://schemas.microsoft.com/office/powerpoint/2010/main" val="1283851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9D491C5-4E54-42B6-9C5F-9534243A0C70}"/>
              </a:ext>
            </a:extLst>
          </p:cNvPr>
          <p:cNvSpPr txBox="1"/>
          <p:nvPr/>
        </p:nvSpPr>
        <p:spPr>
          <a:xfrm>
            <a:off x="1396139" y="2923481"/>
            <a:ext cx="8942522" cy="1323439"/>
          </a:xfrm>
          <a:prstGeom prst="rect">
            <a:avLst/>
          </a:prstGeom>
          <a:noFill/>
        </p:spPr>
        <p:txBody>
          <a:bodyPr wrap="square" rtlCol="0">
            <a:spAutoFit/>
          </a:bodyPr>
          <a:lstStyle/>
          <a:p>
            <a:pPr algn="ctr"/>
            <a:r>
              <a:rPr kumimoji="1" lang="en-US" altLang="ja-JP" sz="4000" b="1" dirty="0">
                <a:latin typeface="+mn-ea"/>
              </a:rPr>
              <a:t>【</a:t>
            </a:r>
            <a:r>
              <a:rPr kumimoji="1" lang="ja-JP" altLang="en-US" sz="4000" b="1" dirty="0">
                <a:latin typeface="+mn-ea"/>
              </a:rPr>
              <a:t>実証事業 事業名</a:t>
            </a:r>
            <a:r>
              <a:rPr kumimoji="1" lang="en-US" altLang="ja-JP" sz="4000" b="1" dirty="0">
                <a:latin typeface="+mn-ea"/>
              </a:rPr>
              <a:t>】</a:t>
            </a:r>
            <a:endParaRPr lang="en-US" altLang="ja-JP" sz="4000" b="1" dirty="0">
              <a:latin typeface="+mn-ea"/>
            </a:endParaRPr>
          </a:p>
          <a:p>
            <a:pPr algn="ctr"/>
            <a:r>
              <a:rPr kumimoji="1" lang="en-US" altLang="ja-JP" sz="4000" b="1" dirty="0">
                <a:latin typeface="+mn-ea"/>
              </a:rPr>
              <a:t>(</a:t>
            </a:r>
            <a:r>
              <a:rPr kumimoji="1" lang="ja-JP" altLang="en-US" sz="4000" b="1" dirty="0">
                <a:latin typeface="+mn-ea"/>
              </a:rPr>
              <a:t>企業名</a:t>
            </a:r>
            <a:r>
              <a:rPr kumimoji="1" lang="en-US" altLang="ja-JP" sz="4000" b="1" dirty="0">
                <a:latin typeface="+mn-ea"/>
              </a:rPr>
              <a:t>)</a:t>
            </a:r>
          </a:p>
        </p:txBody>
      </p:sp>
      <p:sp>
        <p:nvSpPr>
          <p:cNvPr id="6" name="テキスト ボックス 5">
            <a:extLst>
              <a:ext uri="{FF2B5EF4-FFF2-40B4-BE49-F238E27FC236}">
                <a16:creationId xmlns:a16="http://schemas.microsoft.com/office/drawing/2014/main" id="{2FBF1083-2088-441C-ACA2-5F12A45AD0C4}"/>
              </a:ext>
            </a:extLst>
          </p:cNvPr>
          <p:cNvSpPr txBox="1"/>
          <p:nvPr/>
        </p:nvSpPr>
        <p:spPr>
          <a:xfrm>
            <a:off x="77449" y="104338"/>
            <a:ext cx="11862216" cy="923330"/>
          </a:xfrm>
          <a:prstGeom prst="rect">
            <a:avLst/>
          </a:prstGeom>
          <a:noFill/>
        </p:spPr>
        <p:txBody>
          <a:bodyPr wrap="square" rtlCol="0">
            <a:spAutoFit/>
          </a:bodyPr>
          <a:lstStyle/>
          <a:p>
            <a:r>
              <a:rPr lang="ja-JP" altLang="en-US" dirty="0">
                <a:solidFill>
                  <a:srgbClr val="FF0000"/>
                </a:solidFill>
              </a:rPr>
              <a:t>本様式は、文京共創フィールドプロジェクト</a:t>
            </a:r>
            <a:r>
              <a:rPr lang="en-US" altLang="ja-JP" dirty="0">
                <a:solidFill>
                  <a:srgbClr val="FF0000"/>
                </a:solidFill>
              </a:rPr>
              <a:t>(B</a:t>
            </a:r>
            <a:r>
              <a:rPr lang="ja-JP" altLang="en-US" dirty="0">
                <a:solidFill>
                  <a:srgbClr val="FF0000"/>
                </a:solidFill>
              </a:rPr>
              <a:t>＋</a:t>
            </a:r>
            <a:r>
              <a:rPr lang="en-US" altLang="ja-JP" dirty="0">
                <a:solidFill>
                  <a:srgbClr val="FF0000"/>
                </a:solidFill>
              </a:rPr>
              <a:t>)【</a:t>
            </a:r>
            <a:r>
              <a:rPr lang="ja-JP" altLang="en-US" dirty="0">
                <a:solidFill>
                  <a:srgbClr val="FF0000"/>
                </a:solidFill>
              </a:rPr>
              <a:t>資金調達サポート</a:t>
            </a:r>
            <a:r>
              <a:rPr lang="en-US" altLang="ja-JP" dirty="0">
                <a:solidFill>
                  <a:srgbClr val="FF0000"/>
                </a:solidFill>
              </a:rPr>
              <a:t>】</a:t>
            </a:r>
            <a:r>
              <a:rPr lang="ja-JP" altLang="en-US" dirty="0">
                <a:solidFill>
                  <a:srgbClr val="FF0000"/>
                </a:solidFill>
              </a:rPr>
              <a:t>申請用の参考様式です。</a:t>
            </a:r>
            <a:endParaRPr lang="en-US" altLang="ja-JP" dirty="0">
              <a:solidFill>
                <a:srgbClr val="FF0000"/>
              </a:solidFill>
            </a:endParaRPr>
          </a:p>
          <a:p>
            <a:r>
              <a:rPr lang="ja-JP" altLang="en-US" dirty="0">
                <a:solidFill>
                  <a:srgbClr val="FF0000"/>
                </a:solidFill>
              </a:rPr>
              <a:t>本様式は、自由にデザイン変更していただいて構いません。また、本様式以外の資料でのご提出でも構いません。その場合、１～</a:t>
            </a:r>
            <a:r>
              <a:rPr lang="en-US" altLang="ja-JP" dirty="0">
                <a:solidFill>
                  <a:srgbClr val="FF0000"/>
                </a:solidFill>
              </a:rPr>
              <a:t>11</a:t>
            </a:r>
            <a:r>
              <a:rPr lang="ja-JP" altLang="en-US" dirty="0">
                <a:solidFill>
                  <a:srgbClr val="FF0000"/>
                </a:solidFill>
              </a:rPr>
              <a:t>の視点が提案資料のどの部分に該当するか、分かるようにご提出お願いいたします。　</a:t>
            </a:r>
            <a:endParaRPr lang="en-US" altLang="ja-JP" dirty="0">
              <a:solidFill>
                <a:srgbClr val="FF0000"/>
              </a:solidFill>
            </a:endParaRPr>
          </a:p>
        </p:txBody>
      </p:sp>
    </p:spTree>
    <p:extLst>
      <p:ext uri="{BB962C8B-B14F-4D97-AF65-F5344CB8AC3E}">
        <p14:creationId xmlns:p14="http://schemas.microsoft.com/office/powerpoint/2010/main" val="2099461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0832295" cy="646331"/>
          </a:xfrm>
          <a:prstGeom prst="rect">
            <a:avLst/>
          </a:prstGeom>
          <a:noFill/>
        </p:spPr>
        <p:txBody>
          <a:bodyPr wrap="square" rtlCol="0">
            <a:spAutoFit/>
          </a:bodyPr>
          <a:lstStyle/>
          <a:p>
            <a:r>
              <a:rPr lang="ja-JP" altLang="en-US" dirty="0">
                <a:solidFill>
                  <a:srgbClr val="FF0000"/>
                </a:solidFill>
              </a:rPr>
              <a:t>　提案する実証事業において、最低限必要な条件（規制・許可・規模や期間等）、実施するうえで想定されるリスクについて、記載ください。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6D54B737-D061-4F83-A7A7-621A432A06DC}"/>
              </a:ext>
            </a:extLst>
          </p:cNvPr>
          <p:cNvSpPr txBox="1"/>
          <p:nvPr/>
        </p:nvSpPr>
        <p:spPr>
          <a:xfrm>
            <a:off x="-584847" y="130314"/>
            <a:ext cx="10832295" cy="707886"/>
          </a:xfrm>
          <a:prstGeom prst="rect">
            <a:avLst/>
          </a:prstGeom>
          <a:noFill/>
        </p:spPr>
        <p:txBody>
          <a:bodyPr wrap="square" rtlCol="0">
            <a:spAutoFit/>
          </a:bodyPr>
          <a:lstStyle/>
          <a:p>
            <a:pPr algn="ctr"/>
            <a:r>
              <a:rPr lang="ja-JP" altLang="en-US" sz="4000" b="1" dirty="0">
                <a:latin typeface="+mn-ea"/>
              </a:rPr>
              <a:t>９</a:t>
            </a:r>
            <a:r>
              <a:rPr kumimoji="1" lang="ja-JP" altLang="en-US" sz="4000" b="1" dirty="0">
                <a:latin typeface="+mn-ea"/>
              </a:rPr>
              <a:t> 本実証事業のノックアウトファクター</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B6514593-F562-45F3-A423-CF86C57258DF}"/>
              </a:ext>
            </a:extLst>
          </p:cNvPr>
          <p:cNvSpPr>
            <a:spLocks noGrp="1"/>
          </p:cNvSpPr>
          <p:nvPr>
            <p:ph type="sldNum" sz="quarter" idx="12"/>
          </p:nvPr>
        </p:nvSpPr>
        <p:spPr/>
        <p:txBody>
          <a:bodyPr/>
          <a:lstStyle/>
          <a:p>
            <a:fld id="{4FA9A88A-DC72-4F6D-8AC9-1B42590D722F}" type="slidenum">
              <a:rPr kumimoji="1" lang="ja-JP" altLang="en-US" smtClean="0"/>
              <a:t>10</a:t>
            </a:fld>
            <a:endParaRPr kumimoji="1" lang="ja-JP" altLang="en-US"/>
          </a:p>
        </p:txBody>
      </p:sp>
    </p:spTree>
    <p:extLst>
      <p:ext uri="{BB962C8B-B14F-4D97-AF65-F5344CB8AC3E}">
        <p14:creationId xmlns:p14="http://schemas.microsoft.com/office/powerpoint/2010/main" val="1785539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60515" y="838200"/>
            <a:ext cx="12070969" cy="1908215"/>
          </a:xfrm>
          <a:prstGeom prst="rect">
            <a:avLst/>
          </a:prstGeom>
          <a:noFill/>
        </p:spPr>
        <p:txBody>
          <a:bodyPr wrap="square" rtlCol="0">
            <a:spAutoFit/>
          </a:bodyPr>
          <a:lstStyle/>
          <a:p>
            <a:r>
              <a:rPr lang="ja-JP" altLang="en-US" dirty="0">
                <a:solidFill>
                  <a:srgbClr val="FF0000"/>
                </a:solidFill>
              </a:rPr>
              <a:t>　目標額達成のためには、企業等において、積極的な広報活動の実施が必要となります。クラウドファンディング実施にあたり、寄付者への働きかけの方策について記載ください。また、貴社のステークホルダー等で、寄付者の見込み（対象、見込額等）があれば、記載ください。</a:t>
            </a:r>
            <a:endParaRPr lang="en-US" altLang="ja-JP" dirty="0">
              <a:solidFill>
                <a:srgbClr val="FF0000"/>
              </a:solidFill>
            </a:endParaRPr>
          </a:p>
          <a:p>
            <a:r>
              <a:rPr lang="ja-JP" altLang="en-US" sz="1600" dirty="0">
                <a:solidFill>
                  <a:srgbClr val="FF0000"/>
                </a:solidFill>
              </a:rPr>
              <a:t>　</a:t>
            </a:r>
            <a:r>
              <a:rPr lang="en-US" altLang="ja-JP" sz="1600" dirty="0">
                <a:solidFill>
                  <a:srgbClr val="FF0000"/>
                </a:solidFill>
              </a:rPr>
              <a:t>※</a:t>
            </a:r>
            <a:r>
              <a:rPr lang="ja-JP" altLang="en-US" sz="1600" dirty="0">
                <a:solidFill>
                  <a:srgbClr val="FF0000"/>
                </a:solidFill>
              </a:rPr>
              <a:t>募集サイトに掲載するだけでは、目標額に達しないことがあります。</a:t>
            </a:r>
            <a:r>
              <a:rPr lang="en-US" altLang="ja-JP" sz="1600" dirty="0">
                <a:solidFill>
                  <a:srgbClr val="FF0000"/>
                </a:solidFill>
              </a:rPr>
              <a:t>SNS</a:t>
            </a:r>
            <a:r>
              <a:rPr lang="ja-JP" altLang="en-US" sz="1600" dirty="0">
                <a:solidFill>
                  <a:srgbClr val="FF0000"/>
                </a:solidFill>
              </a:rPr>
              <a:t>・</a:t>
            </a:r>
            <a:r>
              <a:rPr lang="en-US" altLang="ja-JP" sz="1600" dirty="0">
                <a:solidFill>
                  <a:srgbClr val="FF0000"/>
                </a:solidFill>
              </a:rPr>
              <a:t>HP</a:t>
            </a:r>
            <a:r>
              <a:rPr lang="ja-JP" altLang="en-US" sz="1600" dirty="0">
                <a:solidFill>
                  <a:srgbClr val="FF0000"/>
                </a:solidFill>
              </a:rPr>
              <a:t>等の活用のほか、活用可能な様々なネッ</a:t>
            </a:r>
            <a:endParaRPr lang="en-US" altLang="ja-JP" sz="1600" dirty="0">
              <a:solidFill>
                <a:srgbClr val="FF0000"/>
              </a:solidFill>
            </a:endParaRPr>
          </a:p>
          <a:p>
            <a:r>
              <a:rPr lang="ja-JP" altLang="en-US" sz="1600" dirty="0">
                <a:solidFill>
                  <a:srgbClr val="FF0000"/>
                </a:solidFill>
              </a:rPr>
              <a:t>　トワークを最大限活用し、積極的に寄付を呼びかけることが重要です。</a:t>
            </a:r>
          </a:p>
          <a:p>
            <a:r>
              <a:rPr lang="ja-JP" altLang="en-US" sz="1600" dirty="0">
                <a:solidFill>
                  <a:srgbClr val="FF0000"/>
                </a:solidFill>
              </a:rPr>
              <a:t>　（例）① 友人、知人等</a:t>
            </a:r>
            <a:r>
              <a:rPr lang="en-US" altLang="ja-JP" sz="1600" dirty="0">
                <a:solidFill>
                  <a:srgbClr val="FF0000"/>
                </a:solidFill>
              </a:rPr>
              <a:t>1,000</a:t>
            </a:r>
            <a:r>
              <a:rPr lang="ja-JP" altLang="en-US" sz="1600" dirty="0">
                <a:solidFill>
                  <a:srgbClr val="FF0000"/>
                </a:solidFill>
              </a:rPr>
              <a:t>人に個別にメールや郵便を送り、寄付を依頼。</a:t>
            </a:r>
            <a:endParaRPr lang="en-US" altLang="ja-JP" sz="1600" dirty="0">
              <a:solidFill>
                <a:srgbClr val="FF0000"/>
              </a:solidFill>
            </a:endParaRPr>
          </a:p>
          <a:p>
            <a:r>
              <a:rPr lang="ja-JP" altLang="en-US" sz="1600" dirty="0">
                <a:solidFill>
                  <a:srgbClr val="FF0000"/>
                </a:solidFill>
              </a:rPr>
              <a:t>　　　　② 取引先２０社を訪問し、寄付を依頼。</a:t>
            </a:r>
          </a:p>
        </p:txBody>
      </p:sp>
      <p:sp>
        <p:nvSpPr>
          <p:cNvPr id="6" name="テキスト ボックス 5">
            <a:extLst>
              <a:ext uri="{FF2B5EF4-FFF2-40B4-BE49-F238E27FC236}">
                <a16:creationId xmlns:a16="http://schemas.microsoft.com/office/drawing/2014/main" id="{84806DF3-B9F2-45A4-B3A0-A23057917EFB}"/>
              </a:ext>
            </a:extLst>
          </p:cNvPr>
          <p:cNvSpPr txBox="1"/>
          <p:nvPr/>
        </p:nvSpPr>
        <p:spPr>
          <a:xfrm>
            <a:off x="-426453" y="130314"/>
            <a:ext cx="10084446" cy="707886"/>
          </a:xfrm>
          <a:prstGeom prst="rect">
            <a:avLst/>
          </a:prstGeom>
          <a:noFill/>
        </p:spPr>
        <p:txBody>
          <a:bodyPr wrap="square" rtlCol="0">
            <a:spAutoFit/>
          </a:bodyPr>
          <a:lstStyle/>
          <a:p>
            <a:pPr algn="ctr"/>
            <a:r>
              <a:rPr lang="en-US" altLang="ja-JP" sz="4000" b="1" dirty="0">
                <a:latin typeface="+mn-ea"/>
              </a:rPr>
              <a:t>10</a:t>
            </a:r>
            <a:r>
              <a:rPr lang="ja-JP" altLang="en-US" sz="4000" b="1" dirty="0">
                <a:latin typeface="+mn-ea"/>
              </a:rPr>
              <a:t> クラウドファンディングの広報戦略</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5072C21A-E539-44E3-BFF2-B37B9E9E191F}"/>
              </a:ext>
            </a:extLst>
          </p:cNvPr>
          <p:cNvSpPr>
            <a:spLocks noGrp="1"/>
          </p:cNvSpPr>
          <p:nvPr>
            <p:ph type="sldNum" sz="quarter" idx="12"/>
          </p:nvPr>
        </p:nvSpPr>
        <p:spPr/>
        <p:txBody>
          <a:bodyPr/>
          <a:lstStyle/>
          <a:p>
            <a:fld id="{4FA9A88A-DC72-4F6D-8AC9-1B42590D722F}" type="slidenum">
              <a:rPr kumimoji="1" lang="ja-JP" altLang="en-US" smtClean="0"/>
              <a:t>11</a:t>
            </a:fld>
            <a:endParaRPr kumimoji="1" lang="ja-JP" altLang="en-US"/>
          </a:p>
        </p:txBody>
      </p:sp>
    </p:spTree>
    <p:extLst>
      <p:ext uri="{BB962C8B-B14F-4D97-AF65-F5344CB8AC3E}">
        <p14:creationId xmlns:p14="http://schemas.microsoft.com/office/powerpoint/2010/main" val="3824661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84806DF3-B9F2-45A4-B3A0-A23057917EFB}"/>
              </a:ext>
            </a:extLst>
          </p:cNvPr>
          <p:cNvSpPr txBox="1"/>
          <p:nvPr/>
        </p:nvSpPr>
        <p:spPr>
          <a:xfrm>
            <a:off x="-249337" y="148601"/>
            <a:ext cx="10084446" cy="1323439"/>
          </a:xfrm>
          <a:prstGeom prst="rect">
            <a:avLst/>
          </a:prstGeom>
          <a:noFill/>
        </p:spPr>
        <p:txBody>
          <a:bodyPr wrap="square" rtlCol="0">
            <a:spAutoFit/>
          </a:bodyPr>
          <a:lstStyle/>
          <a:p>
            <a:pPr algn="ctr"/>
            <a:r>
              <a:rPr lang="en-US" altLang="ja-JP" sz="4000" b="1" dirty="0">
                <a:latin typeface="+mn-ea"/>
              </a:rPr>
              <a:t>11</a:t>
            </a:r>
            <a:r>
              <a:rPr lang="ja-JP" altLang="en-US" sz="4000" b="1" dirty="0">
                <a:latin typeface="+mn-ea"/>
              </a:rPr>
              <a:t> 目標金額に達しなかった場合の対応</a:t>
            </a:r>
          </a:p>
          <a:p>
            <a:pPr algn="ctr"/>
            <a:endParaRPr kumimoji="1" lang="en-US" altLang="ja-JP" sz="4000" b="1" dirty="0">
              <a:latin typeface="+mn-ea"/>
            </a:endParaRPr>
          </a:p>
        </p:txBody>
      </p:sp>
      <p:sp>
        <p:nvSpPr>
          <p:cNvPr id="7" name="テキスト ボックス 6">
            <a:extLst>
              <a:ext uri="{FF2B5EF4-FFF2-40B4-BE49-F238E27FC236}">
                <a16:creationId xmlns:a16="http://schemas.microsoft.com/office/drawing/2014/main" id="{A7ADC707-A30A-44A8-BE8C-A0255BBC3112}"/>
              </a:ext>
            </a:extLst>
          </p:cNvPr>
          <p:cNvSpPr txBox="1"/>
          <p:nvPr/>
        </p:nvSpPr>
        <p:spPr>
          <a:xfrm>
            <a:off x="123015" y="871875"/>
            <a:ext cx="11565399" cy="1200329"/>
          </a:xfrm>
          <a:prstGeom prst="rect">
            <a:avLst/>
          </a:prstGeom>
          <a:noFill/>
        </p:spPr>
        <p:txBody>
          <a:bodyPr wrap="square">
            <a:spAutoFit/>
          </a:bodyPr>
          <a:lstStyle/>
          <a:p>
            <a:r>
              <a:rPr lang="ja-JP" altLang="en-US" dirty="0">
                <a:solidFill>
                  <a:srgbClr val="FF0000"/>
                </a:solidFill>
              </a:rPr>
              <a:t>　クラウドファンディングの結果、寄付金が目標額に達しなかった場合、集まった寄付金額が助成額となります。その場合においても、寄付者の意向を尊重のうえ、自己資金による充当や、事業規模を縮小するなどして、企業等の責任にて必ず事業の実施をお願いしています。目標額に達しなかった場合の対応について、記載ください。</a:t>
            </a:r>
          </a:p>
        </p:txBody>
      </p:sp>
      <p:sp>
        <p:nvSpPr>
          <p:cNvPr id="2" name="スライド番号プレースホルダー 1">
            <a:extLst>
              <a:ext uri="{FF2B5EF4-FFF2-40B4-BE49-F238E27FC236}">
                <a16:creationId xmlns:a16="http://schemas.microsoft.com/office/drawing/2014/main" id="{2CD1C197-2EE2-4B04-A532-1D3840A0FD9E}"/>
              </a:ext>
            </a:extLst>
          </p:cNvPr>
          <p:cNvSpPr>
            <a:spLocks noGrp="1"/>
          </p:cNvSpPr>
          <p:nvPr>
            <p:ph type="sldNum" sz="quarter" idx="12"/>
          </p:nvPr>
        </p:nvSpPr>
        <p:spPr/>
        <p:txBody>
          <a:bodyPr/>
          <a:lstStyle/>
          <a:p>
            <a:fld id="{4FA9A88A-DC72-4F6D-8AC9-1B42590D722F}" type="slidenum">
              <a:rPr kumimoji="1" lang="ja-JP" altLang="en-US" smtClean="0"/>
              <a:t>12</a:t>
            </a:fld>
            <a:endParaRPr kumimoji="1" lang="ja-JP" altLang="en-US"/>
          </a:p>
        </p:txBody>
      </p:sp>
    </p:spTree>
    <p:extLst>
      <p:ext uri="{BB962C8B-B14F-4D97-AF65-F5344CB8AC3E}">
        <p14:creationId xmlns:p14="http://schemas.microsoft.com/office/powerpoint/2010/main" val="1998831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A7ADC707-A30A-44A8-BE8C-A0255BBC3112}"/>
              </a:ext>
            </a:extLst>
          </p:cNvPr>
          <p:cNvSpPr txBox="1"/>
          <p:nvPr/>
        </p:nvSpPr>
        <p:spPr>
          <a:xfrm>
            <a:off x="313300" y="871875"/>
            <a:ext cx="11565399" cy="369332"/>
          </a:xfrm>
          <a:prstGeom prst="rect">
            <a:avLst/>
          </a:prstGeom>
          <a:noFill/>
        </p:spPr>
        <p:txBody>
          <a:bodyPr wrap="square">
            <a:spAutoFit/>
          </a:bodyPr>
          <a:lstStyle/>
          <a:p>
            <a:r>
              <a:rPr lang="ja-JP" altLang="en-US" dirty="0">
                <a:solidFill>
                  <a:srgbClr val="FF0000"/>
                </a:solidFill>
              </a:rPr>
              <a:t>　他自治体での実証事業の実績等あれば、概要等記載ください。</a:t>
            </a:r>
          </a:p>
        </p:txBody>
      </p:sp>
      <p:sp>
        <p:nvSpPr>
          <p:cNvPr id="5" name="テキスト ボックス 4">
            <a:extLst>
              <a:ext uri="{FF2B5EF4-FFF2-40B4-BE49-F238E27FC236}">
                <a16:creationId xmlns:a16="http://schemas.microsoft.com/office/drawing/2014/main" id="{98302DC8-DC94-4AB1-925C-80F8D2CDB261}"/>
              </a:ext>
            </a:extLst>
          </p:cNvPr>
          <p:cNvSpPr txBox="1"/>
          <p:nvPr/>
        </p:nvSpPr>
        <p:spPr>
          <a:xfrm>
            <a:off x="-1288390" y="163989"/>
            <a:ext cx="8942522" cy="707886"/>
          </a:xfrm>
          <a:prstGeom prst="rect">
            <a:avLst/>
          </a:prstGeom>
          <a:noFill/>
        </p:spPr>
        <p:txBody>
          <a:bodyPr wrap="square" rtlCol="0">
            <a:spAutoFit/>
          </a:bodyPr>
          <a:lstStyle/>
          <a:p>
            <a:pPr algn="ctr"/>
            <a:r>
              <a:rPr kumimoji="1" lang="en-US" altLang="ja-JP" sz="4000" b="1" dirty="0">
                <a:latin typeface="+mn-ea"/>
              </a:rPr>
              <a:t>【</a:t>
            </a:r>
            <a:r>
              <a:rPr kumimoji="1" lang="ja-JP" altLang="en-US" sz="4000" b="1" dirty="0">
                <a:latin typeface="+mn-ea"/>
              </a:rPr>
              <a:t>任意</a:t>
            </a:r>
            <a:r>
              <a:rPr kumimoji="1" lang="en-US" altLang="ja-JP" sz="4000" b="1" dirty="0">
                <a:latin typeface="+mn-ea"/>
              </a:rPr>
              <a:t>】</a:t>
            </a:r>
            <a:r>
              <a:rPr kumimoji="1" lang="ja-JP" altLang="en-US" sz="4000" b="1" dirty="0">
                <a:latin typeface="+mn-ea"/>
              </a:rPr>
              <a:t>他自治体での</a:t>
            </a:r>
            <a:r>
              <a:rPr lang="ja-JP" altLang="en-US" sz="4000" b="1" dirty="0">
                <a:latin typeface="+mn-ea"/>
              </a:rPr>
              <a:t>実績</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D48C3730-B17B-4B8C-9A3A-A2FD6957F7C7}"/>
              </a:ext>
            </a:extLst>
          </p:cNvPr>
          <p:cNvSpPr>
            <a:spLocks noGrp="1"/>
          </p:cNvSpPr>
          <p:nvPr>
            <p:ph type="sldNum" sz="quarter" idx="12"/>
          </p:nvPr>
        </p:nvSpPr>
        <p:spPr/>
        <p:txBody>
          <a:bodyPr/>
          <a:lstStyle/>
          <a:p>
            <a:fld id="{4FA9A88A-DC72-4F6D-8AC9-1B42590D722F}" type="slidenum">
              <a:rPr kumimoji="1" lang="ja-JP" altLang="en-US" smtClean="0"/>
              <a:t>13</a:t>
            </a:fld>
            <a:endParaRPr kumimoji="1" lang="ja-JP" altLang="en-US"/>
          </a:p>
        </p:txBody>
      </p:sp>
    </p:spTree>
    <p:extLst>
      <p:ext uri="{BB962C8B-B14F-4D97-AF65-F5344CB8AC3E}">
        <p14:creationId xmlns:p14="http://schemas.microsoft.com/office/powerpoint/2010/main" val="1104892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BEC33262-C4CA-4FA2-91B6-E2B00DC3D06D}"/>
              </a:ext>
            </a:extLst>
          </p:cNvPr>
          <p:cNvSpPr txBox="1"/>
          <p:nvPr/>
        </p:nvSpPr>
        <p:spPr>
          <a:xfrm>
            <a:off x="-349624" y="254355"/>
            <a:ext cx="8942522" cy="707886"/>
          </a:xfrm>
          <a:prstGeom prst="rect">
            <a:avLst/>
          </a:prstGeom>
          <a:noFill/>
        </p:spPr>
        <p:txBody>
          <a:bodyPr wrap="square" rtlCol="0">
            <a:spAutoFit/>
          </a:bodyPr>
          <a:lstStyle/>
          <a:p>
            <a:pPr algn="ctr"/>
            <a:r>
              <a:rPr kumimoji="1" lang="ja-JP" altLang="en-US" sz="4000" b="1" dirty="0">
                <a:latin typeface="+mn-ea"/>
              </a:rPr>
              <a:t>１ 本実証を通し解決を目指す課題</a:t>
            </a:r>
            <a:endParaRPr kumimoji="1" lang="en-US" altLang="ja-JP" sz="4000" b="1" dirty="0">
              <a:latin typeface="+mn-ea"/>
            </a:endParaRPr>
          </a:p>
        </p:txBody>
      </p:sp>
      <p:sp>
        <p:nvSpPr>
          <p:cNvPr id="17" name="テキスト ボックス 16">
            <a:extLst>
              <a:ext uri="{FF2B5EF4-FFF2-40B4-BE49-F238E27FC236}">
                <a16:creationId xmlns:a16="http://schemas.microsoft.com/office/drawing/2014/main" id="{5473FFC1-E944-41D1-A18D-0090D0CB0E7C}"/>
              </a:ext>
            </a:extLst>
          </p:cNvPr>
          <p:cNvSpPr txBox="1"/>
          <p:nvPr/>
        </p:nvSpPr>
        <p:spPr>
          <a:xfrm>
            <a:off x="307299" y="920391"/>
            <a:ext cx="11884702" cy="646331"/>
          </a:xfrm>
          <a:prstGeom prst="rect">
            <a:avLst/>
          </a:prstGeom>
          <a:noFill/>
        </p:spPr>
        <p:txBody>
          <a:bodyPr wrap="square" rtlCol="0">
            <a:spAutoFit/>
          </a:bodyPr>
          <a:lstStyle/>
          <a:p>
            <a:r>
              <a:rPr lang="ja-JP" altLang="en-US" dirty="0">
                <a:solidFill>
                  <a:srgbClr val="FF0000"/>
                </a:solidFill>
              </a:rPr>
              <a:t>　取り組むべき地域課題や社会的課題を、記載ください。また、その解決のための取り組みの方向性について記載ください。</a:t>
            </a:r>
            <a:endParaRPr lang="en-US" altLang="ja-JP" dirty="0">
              <a:solidFill>
                <a:srgbClr val="FF0000"/>
              </a:solidFill>
            </a:endParaRPr>
          </a:p>
        </p:txBody>
      </p:sp>
      <p:sp>
        <p:nvSpPr>
          <p:cNvPr id="2" name="スライド番号プレースホルダー 1">
            <a:extLst>
              <a:ext uri="{FF2B5EF4-FFF2-40B4-BE49-F238E27FC236}">
                <a16:creationId xmlns:a16="http://schemas.microsoft.com/office/drawing/2014/main" id="{CA172668-FF8A-4693-8D5A-07502725F8D2}"/>
              </a:ext>
            </a:extLst>
          </p:cNvPr>
          <p:cNvSpPr>
            <a:spLocks noGrp="1"/>
          </p:cNvSpPr>
          <p:nvPr>
            <p:ph type="sldNum" sz="quarter" idx="12"/>
          </p:nvPr>
        </p:nvSpPr>
        <p:spPr/>
        <p:txBody>
          <a:bodyPr/>
          <a:lstStyle/>
          <a:p>
            <a:fld id="{4FA9A88A-DC72-4F6D-8AC9-1B42590D722F}" type="slidenum">
              <a:rPr kumimoji="1" lang="ja-JP" altLang="en-US" smtClean="0"/>
              <a:t>2</a:t>
            </a:fld>
            <a:endParaRPr kumimoji="1" lang="ja-JP" altLang="en-US"/>
          </a:p>
        </p:txBody>
      </p:sp>
    </p:spTree>
    <p:extLst>
      <p:ext uri="{BB962C8B-B14F-4D97-AF65-F5344CB8AC3E}">
        <p14:creationId xmlns:p14="http://schemas.microsoft.com/office/powerpoint/2010/main" val="3762827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61AFB937-FE13-4378-81CB-259BC15D3799}"/>
              </a:ext>
            </a:extLst>
          </p:cNvPr>
          <p:cNvSpPr txBox="1"/>
          <p:nvPr/>
        </p:nvSpPr>
        <p:spPr>
          <a:xfrm>
            <a:off x="131975" y="213252"/>
            <a:ext cx="8942522" cy="707886"/>
          </a:xfrm>
          <a:prstGeom prst="rect">
            <a:avLst/>
          </a:prstGeom>
          <a:noFill/>
        </p:spPr>
        <p:txBody>
          <a:bodyPr wrap="square" rtlCol="0">
            <a:spAutoFit/>
          </a:bodyPr>
          <a:lstStyle/>
          <a:p>
            <a:r>
              <a:rPr kumimoji="1" lang="ja-JP" altLang="en-US" sz="4000" b="1" dirty="0">
                <a:latin typeface="+mn-ea"/>
              </a:rPr>
              <a:t>２ 本実証事業の目的</a:t>
            </a:r>
            <a:endParaRPr kumimoji="1" lang="en-US" altLang="ja-JP" sz="4000" b="1" dirty="0">
              <a:latin typeface="+mn-ea"/>
            </a:endParaRPr>
          </a:p>
        </p:txBody>
      </p:sp>
      <p:sp>
        <p:nvSpPr>
          <p:cNvPr id="5" name="テキスト ボックス 4">
            <a:extLst>
              <a:ext uri="{FF2B5EF4-FFF2-40B4-BE49-F238E27FC236}">
                <a16:creationId xmlns:a16="http://schemas.microsoft.com/office/drawing/2014/main" id="{000A0EAA-8350-48E6-A68E-2FBEC3818EA3}"/>
              </a:ext>
            </a:extLst>
          </p:cNvPr>
          <p:cNvSpPr txBox="1"/>
          <p:nvPr/>
        </p:nvSpPr>
        <p:spPr>
          <a:xfrm>
            <a:off x="307299" y="920391"/>
            <a:ext cx="11884702" cy="646331"/>
          </a:xfrm>
          <a:prstGeom prst="rect">
            <a:avLst/>
          </a:prstGeom>
          <a:noFill/>
        </p:spPr>
        <p:txBody>
          <a:bodyPr wrap="square" rtlCol="0">
            <a:spAutoFit/>
          </a:bodyPr>
          <a:lstStyle/>
          <a:p>
            <a:r>
              <a:rPr lang="ja-JP" altLang="en-US" dirty="0">
                <a:solidFill>
                  <a:srgbClr val="FF0000"/>
                </a:solidFill>
              </a:rPr>
              <a:t>　提案する実証事業の目的を記載ください。本実証事業の意義やどのような点・仮説を検証したいのかも記載ください。</a:t>
            </a:r>
            <a:endParaRPr lang="en-US" altLang="ja-JP" dirty="0">
              <a:solidFill>
                <a:srgbClr val="FF0000"/>
              </a:solidFill>
            </a:endParaRPr>
          </a:p>
        </p:txBody>
      </p:sp>
      <p:sp>
        <p:nvSpPr>
          <p:cNvPr id="2" name="スライド番号プレースホルダー 1">
            <a:extLst>
              <a:ext uri="{FF2B5EF4-FFF2-40B4-BE49-F238E27FC236}">
                <a16:creationId xmlns:a16="http://schemas.microsoft.com/office/drawing/2014/main" id="{8221AD20-86A8-4A91-B05D-1D1767538815}"/>
              </a:ext>
            </a:extLst>
          </p:cNvPr>
          <p:cNvSpPr>
            <a:spLocks noGrp="1"/>
          </p:cNvSpPr>
          <p:nvPr>
            <p:ph type="sldNum" sz="quarter" idx="12"/>
          </p:nvPr>
        </p:nvSpPr>
        <p:spPr/>
        <p:txBody>
          <a:bodyPr/>
          <a:lstStyle/>
          <a:p>
            <a:fld id="{4FA9A88A-DC72-4F6D-8AC9-1B42590D722F}" type="slidenum">
              <a:rPr kumimoji="1" lang="ja-JP" altLang="en-US" smtClean="0"/>
              <a:t>3</a:t>
            </a:fld>
            <a:endParaRPr kumimoji="1" lang="ja-JP" altLang="en-US"/>
          </a:p>
        </p:txBody>
      </p:sp>
    </p:spTree>
    <p:extLst>
      <p:ext uri="{BB962C8B-B14F-4D97-AF65-F5344CB8AC3E}">
        <p14:creationId xmlns:p14="http://schemas.microsoft.com/office/powerpoint/2010/main" val="1945413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00A0EAA-8350-48E6-A68E-2FBEC3818EA3}"/>
              </a:ext>
            </a:extLst>
          </p:cNvPr>
          <p:cNvSpPr txBox="1"/>
          <p:nvPr/>
        </p:nvSpPr>
        <p:spPr>
          <a:xfrm>
            <a:off x="307298" y="838200"/>
            <a:ext cx="11884702" cy="646331"/>
          </a:xfrm>
          <a:prstGeom prst="rect">
            <a:avLst/>
          </a:prstGeom>
          <a:noFill/>
        </p:spPr>
        <p:txBody>
          <a:bodyPr wrap="square" rtlCol="0">
            <a:spAutoFit/>
          </a:bodyPr>
          <a:lstStyle/>
          <a:p>
            <a:r>
              <a:rPr lang="ja-JP" altLang="en-US" dirty="0">
                <a:solidFill>
                  <a:srgbClr val="FF0000"/>
                </a:solidFill>
              </a:rPr>
              <a:t>　提案する実証事業の具体的な内容を記載ください。先進性、新規性や他類似事例と比較した際の優位性等も合わせて記載ください。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ED2159D0-692C-416B-8043-08DB275496E4}"/>
              </a:ext>
            </a:extLst>
          </p:cNvPr>
          <p:cNvSpPr txBox="1"/>
          <p:nvPr/>
        </p:nvSpPr>
        <p:spPr>
          <a:xfrm>
            <a:off x="139054" y="130314"/>
            <a:ext cx="8942522" cy="707886"/>
          </a:xfrm>
          <a:prstGeom prst="rect">
            <a:avLst/>
          </a:prstGeom>
          <a:noFill/>
        </p:spPr>
        <p:txBody>
          <a:bodyPr wrap="square" rtlCol="0">
            <a:spAutoFit/>
          </a:bodyPr>
          <a:lstStyle/>
          <a:p>
            <a:r>
              <a:rPr kumimoji="1" lang="ja-JP" altLang="en-US" sz="4000" b="1" dirty="0">
                <a:latin typeface="+mn-ea"/>
              </a:rPr>
              <a:t>３ 本実証事業の内容</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DD661029-B86B-47C1-9536-6924FC4C51F5}"/>
              </a:ext>
            </a:extLst>
          </p:cNvPr>
          <p:cNvSpPr>
            <a:spLocks noGrp="1"/>
          </p:cNvSpPr>
          <p:nvPr>
            <p:ph type="sldNum" sz="quarter" idx="12"/>
          </p:nvPr>
        </p:nvSpPr>
        <p:spPr/>
        <p:txBody>
          <a:bodyPr/>
          <a:lstStyle/>
          <a:p>
            <a:fld id="{4FA9A88A-DC72-4F6D-8AC9-1B42590D722F}" type="slidenum">
              <a:rPr kumimoji="1" lang="ja-JP" altLang="en-US" smtClean="0"/>
              <a:t>4</a:t>
            </a:fld>
            <a:endParaRPr kumimoji="1" lang="ja-JP" altLang="en-US"/>
          </a:p>
        </p:txBody>
      </p:sp>
    </p:spTree>
    <p:extLst>
      <p:ext uri="{BB962C8B-B14F-4D97-AF65-F5344CB8AC3E}">
        <p14:creationId xmlns:p14="http://schemas.microsoft.com/office/powerpoint/2010/main" val="4068436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C8C11803-6463-42E6-B575-E7FE9269C003}"/>
              </a:ext>
            </a:extLst>
          </p:cNvPr>
          <p:cNvSpPr txBox="1"/>
          <p:nvPr/>
        </p:nvSpPr>
        <p:spPr>
          <a:xfrm>
            <a:off x="93132" y="130314"/>
            <a:ext cx="10571280" cy="707886"/>
          </a:xfrm>
          <a:prstGeom prst="rect">
            <a:avLst/>
          </a:prstGeom>
          <a:noFill/>
        </p:spPr>
        <p:txBody>
          <a:bodyPr wrap="square" rtlCol="0">
            <a:spAutoFit/>
          </a:bodyPr>
          <a:lstStyle/>
          <a:p>
            <a:r>
              <a:rPr kumimoji="1" lang="ja-JP" altLang="en-US" sz="4000" b="1" dirty="0">
                <a:latin typeface="+mn-ea"/>
              </a:rPr>
              <a:t>４ 本実証事業のスキーム図</a:t>
            </a:r>
            <a:endParaRPr kumimoji="1" lang="en-US" altLang="ja-JP" sz="4000" b="1" dirty="0">
              <a:latin typeface="+mn-ea"/>
            </a:endParaRPr>
          </a:p>
        </p:txBody>
      </p:sp>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8" y="838200"/>
            <a:ext cx="11884702" cy="646331"/>
          </a:xfrm>
          <a:prstGeom prst="rect">
            <a:avLst/>
          </a:prstGeom>
          <a:noFill/>
        </p:spPr>
        <p:txBody>
          <a:bodyPr wrap="square" rtlCol="0">
            <a:spAutoFit/>
          </a:bodyPr>
          <a:lstStyle/>
          <a:p>
            <a:r>
              <a:rPr lang="ja-JP" altLang="en-US" dirty="0">
                <a:solidFill>
                  <a:srgbClr val="FF0000"/>
                </a:solidFill>
              </a:rPr>
              <a:t>　提案する実証事業のステークホルダーが分かるように、実証事業のスキーム図を明示ください。また、ビジネスモデルとして、どのように収益を得るのか、併せて記載ください。</a:t>
            </a:r>
            <a:endParaRPr lang="en-US" altLang="ja-JP" dirty="0">
              <a:solidFill>
                <a:srgbClr val="FF0000"/>
              </a:solidFill>
            </a:endParaRPr>
          </a:p>
        </p:txBody>
      </p:sp>
      <p:sp>
        <p:nvSpPr>
          <p:cNvPr id="2" name="スライド番号プレースホルダー 1">
            <a:extLst>
              <a:ext uri="{FF2B5EF4-FFF2-40B4-BE49-F238E27FC236}">
                <a16:creationId xmlns:a16="http://schemas.microsoft.com/office/drawing/2014/main" id="{8F599B1F-D7D4-4CF5-9CCF-94D0877AF2F9}"/>
              </a:ext>
            </a:extLst>
          </p:cNvPr>
          <p:cNvSpPr>
            <a:spLocks noGrp="1"/>
          </p:cNvSpPr>
          <p:nvPr>
            <p:ph type="sldNum" sz="quarter" idx="12"/>
          </p:nvPr>
        </p:nvSpPr>
        <p:spPr/>
        <p:txBody>
          <a:bodyPr/>
          <a:lstStyle/>
          <a:p>
            <a:fld id="{4FA9A88A-DC72-4F6D-8AC9-1B42590D722F}" type="slidenum">
              <a:rPr kumimoji="1" lang="ja-JP" altLang="en-US" smtClean="0"/>
              <a:t>5</a:t>
            </a:fld>
            <a:endParaRPr kumimoji="1" lang="ja-JP" altLang="en-US"/>
          </a:p>
        </p:txBody>
      </p:sp>
    </p:spTree>
    <p:extLst>
      <p:ext uri="{BB962C8B-B14F-4D97-AF65-F5344CB8AC3E}">
        <p14:creationId xmlns:p14="http://schemas.microsoft.com/office/powerpoint/2010/main" val="2628757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1503703" cy="923330"/>
          </a:xfrm>
          <a:prstGeom prst="rect">
            <a:avLst/>
          </a:prstGeom>
          <a:noFill/>
        </p:spPr>
        <p:txBody>
          <a:bodyPr wrap="square" rtlCol="0">
            <a:spAutoFit/>
          </a:bodyPr>
          <a:lstStyle/>
          <a:p>
            <a:r>
              <a:rPr lang="ja-JP" altLang="en-US" dirty="0">
                <a:solidFill>
                  <a:srgbClr val="FF0000"/>
                </a:solidFill>
              </a:rPr>
              <a:t>　提案する実証事業のスケジュールを記載ください。実証事業は、効果分析まで年度末までに終了することが必要です。また、クラウドファンディングは</a:t>
            </a:r>
            <a:r>
              <a:rPr lang="en-US" altLang="ja-JP" dirty="0">
                <a:solidFill>
                  <a:srgbClr val="FF0000"/>
                </a:solidFill>
              </a:rPr>
              <a:t>10</a:t>
            </a:r>
            <a:r>
              <a:rPr lang="ja-JP" altLang="en-US" dirty="0">
                <a:solidFill>
                  <a:srgbClr val="FF0000"/>
                </a:solidFill>
              </a:rPr>
              <a:t>～</a:t>
            </a:r>
            <a:r>
              <a:rPr lang="en-US" altLang="ja-JP" dirty="0">
                <a:solidFill>
                  <a:srgbClr val="FF0000"/>
                </a:solidFill>
              </a:rPr>
              <a:t>12</a:t>
            </a:r>
            <a:r>
              <a:rPr lang="ja-JP" altLang="en-US" dirty="0">
                <a:solidFill>
                  <a:srgbClr val="FF0000"/>
                </a:solidFill>
              </a:rPr>
              <a:t>月の実施となります。その点も踏まえ、スケジュールを作成ください。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AE4705B0-7D1E-458D-A21C-49436B64C505}"/>
              </a:ext>
            </a:extLst>
          </p:cNvPr>
          <p:cNvSpPr txBox="1"/>
          <p:nvPr/>
        </p:nvSpPr>
        <p:spPr>
          <a:xfrm>
            <a:off x="-876946" y="130314"/>
            <a:ext cx="8942522" cy="707886"/>
          </a:xfrm>
          <a:prstGeom prst="rect">
            <a:avLst/>
          </a:prstGeom>
          <a:noFill/>
        </p:spPr>
        <p:txBody>
          <a:bodyPr wrap="square" rtlCol="0">
            <a:spAutoFit/>
          </a:bodyPr>
          <a:lstStyle/>
          <a:p>
            <a:pPr algn="ctr"/>
            <a:r>
              <a:rPr kumimoji="1" lang="ja-JP" altLang="en-US" sz="4000" b="1" dirty="0">
                <a:latin typeface="+mn-ea"/>
              </a:rPr>
              <a:t>５ 本実証事業のスケジュール</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24E3164A-34A6-4887-A224-A29E6706A465}"/>
              </a:ext>
            </a:extLst>
          </p:cNvPr>
          <p:cNvSpPr>
            <a:spLocks noGrp="1"/>
          </p:cNvSpPr>
          <p:nvPr>
            <p:ph type="sldNum" sz="quarter" idx="12"/>
          </p:nvPr>
        </p:nvSpPr>
        <p:spPr/>
        <p:txBody>
          <a:bodyPr/>
          <a:lstStyle/>
          <a:p>
            <a:fld id="{4FA9A88A-DC72-4F6D-8AC9-1B42590D722F}" type="slidenum">
              <a:rPr kumimoji="1" lang="ja-JP" altLang="en-US" smtClean="0"/>
              <a:t>6</a:t>
            </a:fld>
            <a:endParaRPr kumimoji="1" lang="ja-JP" altLang="en-US"/>
          </a:p>
        </p:txBody>
      </p:sp>
    </p:spTree>
    <p:extLst>
      <p:ext uri="{BB962C8B-B14F-4D97-AF65-F5344CB8AC3E}">
        <p14:creationId xmlns:p14="http://schemas.microsoft.com/office/powerpoint/2010/main" val="2397225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646331"/>
          </a:xfrm>
          <a:prstGeom prst="rect">
            <a:avLst/>
          </a:prstGeom>
          <a:noFill/>
        </p:spPr>
        <p:txBody>
          <a:bodyPr wrap="square" rtlCol="0">
            <a:spAutoFit/>
          </a:bodyPr>
          <a:lstStyle/>
          <a:p>
            <a:r>
              <a:rPr lang="ja-JP" altLang="en-US" dirty="0">
                <a:solidFill>
                  <a:srgbClr val="FF0000"/>
                </a:solidFill>
              </a:rPr>
              <a:t>　本実証事業を実施した場合、どのように実証事業の結果を評価・検証するのか、成果指標・達成目標を記載</a:t>
            </a:r>
            <a:endParaRPr lang="en-US" altLang="ja-JP" dirty="0">
              <a:solidFill>
                <a:srgbClr val="FF0000"/>
              </a:solidFill>
            </a:endParaRPr>
          </a:p>
          <a:p>
            <a:r>
              <a:rPr lang="ja-JP" altLang="en-US" dirty="0">
                <a:solidFill>
                  <a:srgbClr val="FF0000"/>
                </a:solidFill>
              </a:rPr>
              <a:t>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5940BCF1-A7B2-4D38-B3F0-06ACC2E28A29}"/>
              </a:ext>
            </a:extLst>
          </p:cNvPr>
          <p:cNvSpPr txBox="1"/>
          <p:nvPr/>
        </p:nvSpPr>
        <p:spPr>
          <a:xfrm>
            <a:off x="-1397861" y="130314"/>
            <a:ext cx="8942522" cy="707886"/>
          </a:xfrm>
          <a:prstGeom prst="rect">
            <a:avLst/>
          </a:prstGeom>
          <a:noFill/>
        </p:spPr>
        <p:txBody>
          <a:bodyPr wrap="square" rtlCol="0">
            <a:spAutoFit/>
          </a:bodyPr>
          <a:lstStyle/>
          <a:p>
            <a:pPr algn="ctr"/>
            <a:r>
              <a:rPr kumimoji="1" lang="ja-JP" altLang="en-US" sz="4000" b="1" dirty="0">
                <a:latin typeface="+mn-ea"/>
              </a:rPr>
              <a:t>６ 本実証事業の成果指標</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A49B8A82-1235-4CAD-9C54-BB6C7EB62BEB}"/>
              </a:ext>
            </a:extLst>
          </p:cNvPr>
          <p:cNvSpPr>
            <a:spLocks noGrp="1"/>
          </p:cNvSpPr>
          <p:nvPr>
            <p:ph type="sldNum" sz="quarter" idx="12"/>
          </p:nvPr>
        </p:nvSpPr>
        <p:spPr/>
        <p:txBody>
          <a:bodyPr/>
          <a:lstStyle/>
          <a:p>
            <a:fld id="{4FA9A88A-DC72-4F6D-8AC9-1B42590D722F}" type="slidenum">
              <a:rPr kumimoji="1" lang="ja-JP" altLang="en-US" smtClean="0"/>
              <a:t>7</a:t>
            </a:fld>
            <a:endParaRPr kumimoji="1" lang="ja-JP" altLang="en-US"/>
          </a:p>
        </p:txBody>
      </p:sp>
    </p:spTree>
    <p:extLst>
      <p:ext uri="{BB962C8B-B14F-4D97-AF65-F5344CB8AC3E}">
        <p14:creationId xmlns:p14="http://schemas.microsoft.com/office/powerpoint/2010/main" val="417556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369332"/>
          </a:xfrm>
          <a:prstGeom prst="rect">
            <a:avLst/>
          </a:prstGeom>
          <a:noFill/>
        </p:spPr>
        <p:txBody>
          <a:bodyPr wrap="square" rtlCol="0">
            <a:spAutoFit/>
          </a:bodyPr>
          <a:lstStyle/>
          <a:p>
            <a:r>
              <a:rPr lang="ja-JP" altLang="en-US" dirty="0">
                <a:solidFill>
                  <a:srgbClr val="FF0000"/>
                </a:solidFill>
              </a:rPr>
              <a:t>　本実証事業を実施後、どのような事業展開を考えているか、いまの想定を記載ください。</a:t>
            </a:r>
            <a:endParaRPr lang="en-US" altLang="ja-JP" dirty="0">
              <a:solidFill>
                <a:srgbClr val="FF0000"/>
              </a:solidFill>
            </a:endParaRPr>
          </a:p>
        </p:txBody>
      </p:sp>
      <p:sp>
        <p:nvSpPr>
          <p:cNvPr id="6" name="テキスト ボックス 5">
            <a:extLst>
              <a:ext uri="{FF2B5EF4-FFF2-40B4-BE49-F238E27FC236}">
                <a16:creationId xmlns:a16="http://schemas.microsoft.com/office/drawing/2014/main" id="{BB129642-0945-418E-A63D-8F7FFD85672C}"/>
              </a:ext>
            </a:extLst>
          </p:cNvPr>
          <p:cNvSpPr txBox="1"/>
          <p:nvPr/>
        </p:nvSpPr>
        <p:spPr>
          <a:xfrm>
            <a:off x="-1638946" y="130314"/>
            <a:ext cx="8942522" cy="707886"/>
          </a:xfrm>
          <a:prstGeom prst="rect">
            <a:avLst/>
          </a:prstGeom>
          <a:noFill/>
        </p:spPr>
        <p:txBody>
          <a:bodyPr wrap="square" rtlCol="0">
            <a:spAutoFit/>
          </a:bodyPr>
          <a:lstStyle/>
          <a:p>
            <a:pPr algn="ctr"/>
            <a:r>
              <a:rPr kumimoji="1" lang="ja-JP" altLang="en-US" sz="4000" b="1" dirty="0">
                <a:latin typeface="+mn-ea"/>
              </a:rPr>
              <a:t>７ 本実証事業後の展望</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0D04DB45-F095-4413-AAD9-66949B448FDD}"/>
              </a:ext>
            </a:extLst>
          </p:cNvPr>
          <p:cNvSpPr>
            <a:spLocks noGrp="1"/>
          </p:cNvSpPr>
          <p:nvPr>
            <p:ph type="sldNum" sz="quarter" idx="12"/>
          </p:nvPr>
        </p:nvSpPr>
        <p:spPr/>
        <p:txBody>
          <a:bodyPr/>
          <a:lstStyle/>
          <a:p>
            <a:fld id="{4FA9A88A-DC72-4F6D-8AC9-1B42590D722F}" type="slidenum">
              <a:rPr kumimoji="1" lang="ja-JP" altLang="en-US" smtClean="0"/>
              <a:t>8</a:t>
            </a:fld>
            <a:endParaRPr kumimoji="1" lang="ja-JP" altLang="en-US"/>
          </a:p>
        </p:txBody>
      </p:sp>
    </p:spTree>
    <p:extLst>
      <p:ext uri="{BB962C8B-B14F-4D97-AF65-F5344CB8AC3E}">
        <p14:creationId xmlns:p14="http://schemas.microsoft.com/office/powerpoint/2010/main" val="1337948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CB7FE9FC-817D-4238-B4F4-A9ECE1E556B5}"/>
              </a:ext>
            </a:extLst>
          </p:cNvPr>
          <p:cNvSpPr txBox="1"/>
          <p:nvPr/>
        </p:nvSpPr>
        <p:spPr>
          <a:xfrm>
            <a:off x="307297" y="838200"/>
            <a:ext cx="12070969" cy="369332"/>
          </a:xfrm>
          <a:prstGeom prst="rect">
            <a:avLst/>
          </a:prstGeom>
          <a:noFill/>
        </p:spPr>
        <p:txBody>
          <a:bodyPr wrap="square" rtlCol="0">
            <a:spAutoFit/>
          </a:bodyPr>
          <a:lstStyle/>
          <a:p>
            <a:r>
              <a:rPr lang="ja-JP" altLang="en-US" dirty="0">
                <a:solidFill>
                  <a:srgbClr val="FF0000"/>
                </a:solidFill>
              </a:rPr>
              <a:t>　文京区からの支援が必要な場合、具体的に必要な支援内容を記載ください。</a:t>
            </a:r>
            <a:endParaRPr lang="en-US" altLang="ja-JP" dirty="0">
              <a:solidFill>
                <a:srgbClr val="FF0000"/>
              </a:solidFill>
            </a:endParaRPr>
          </a:p>
        </p:txBody>
      </p:sp>
      <p:sp>
        <p:nvSpPr>
          <p:cNvPr id="4" name="テキスト ボックス 3">
            <a:extLst>
              <a:ext uri="{FF2B5EF4-FFF2-40B4-BE49-F238E27FC236}">
                <a16:creationId xmlns:a16="http://schemas.microsoft.com/office/drawing/2014/main" id="{6D54B737-D061-4F83-A7A7-621A432A06DC}"/>
              </a:ext>
            </a:extLst>
          </p:cNvPr>
          <p:cNvSpPr txBox="1"/>
          <p:nvPr/>
        </p:nvSpPr>
        <p:spPr>
          <a:xfrm>
            <a:off x="-1435746" y="162580"/>
            <a:ext cx="8942522" cy="707886"/>
          </a:xfrm>
          <a:prstGeom prst="rect">
            <a:avLst/>
          </a:prstGeom>
          <a:noFill/>
        </p:spPr>
        <p:txBody>
          <a:bodyPr wrap="square" rtlCol="0">
            <a:spAutoFit/>
          </a:bodyPr>
          <a:lstStyle/>
          <a:p>
            <a:pPr algn="ctr"/>
            <a:r>
              <a:rPr kumimoji="1" lang="ja-JP" altLang="en-US" sz="4000" b="1" dirty="0">
                <a:latin typeface="+mn-ea"/>
              </a:rPr>
              <a:t>８ 区へ期待する支援内容</a:t>
            </a:r>
            <a:endParaRPr kumimoji="1" lang="en-US" altLang="ja-JP" sz="4000" b="1" dirty="0">
              <a:latin typeface="+mn-ea"/>
            </a:endParaRPr>
          </a:p>
        </p:txBody>
      </p:sp>
      <p:sp>
        <p:nvSpPr>
          <p:cNvPr id="2" name="スライド番号プレースホルダー 1">
            <a:extLst>
              <a:ext uri="{FF2B5EF4-FFF2-40B4-BE49-F238E27FC236}">
                <a16:creationId xmlns:a16="http://schemas.microsoft.com/office/drawing/2014/main" id="{BA766D55-2E31-4FD2-B99F-9925FECE6D25}"/>
              </a:ext>
            </a:extLst>
          </p:cNvPr>
          <p:cNvSpPr>
            <a:spLocks noGrp="1"/>
          </p:cNvSpPr>
          <p:nvPr>
            <p:ph type="sldNum" sz="quarter" idx="12"/>
          </p:nvPr>
        </p:nvSpPr>
        <p:spPr/>
        <p:txBody>
          <a:bodyPr/>
          <a:lstStyle/>
          <a:p>
            <a:fld id="{4FA9A88A-DC72-4F6D-8AC9-1B42590D722F}" type="slidenum">
              <a:rPr kumimoji="1" lang="ja-JP" altLang="en-US" smtClean="0"/>
              <a:t>9</a:t>
            </a:fld>
            <a:endParaRPr kumimoji="1" lang="ja-JP" altLang="en-US"/>
          </a:p>
        </p:txBody>
      </p:sp>
    </p:spTree>
    <p:extLst>
      <p:ext uri="{BB962C8B-B14F-4D97-AF65-F5344CB8AC3E}">
        <p14:creationId xmlns:p14="http://schemas.microsoft.com/office/powerpoint/2010/main" val="15273258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TotalTime>
  <Words>708</Words>
  <Application>Microsoft Office PowerPoint</Application>
  <PresentationFormat>ワイド画面</PresentationFormat>
  <Paragraphs>45</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石塚 裕樹</dc:creator>
  <cp:lastModifiedBy>大澤 泰広</cp:lastModifiedBy>
  <cp:revision>28</cp:revision>
  <dcterms:created xsi:type="dcterms:W3CDTF">2023-04-10T15:30:22Z</dcterms:created>
  <dcterms:modified xsi:type="dcterms:W3CDTF">2025-04-14T00:49:13Z</dcterms:modified>
</cp:coreProperties>
</file>