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396" y="40"/>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heme" Target="theme/theme1.xml" />
  <Relationship Id="rId3" Type="http://schemas.openxmlformats.org/officeDocument/2006/relationships/slide" Target="slides/slide2.xml" />
  <Relationship Id="rId7" Type="http://schemas.openxmlformats.org/officeDocument/2006/relationships/viewProps" Target="view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presProps" Target="presProps.xml" />
  <Relationship Id="rId5" Type="http://schemas.openxmlformats.org/officeDocument/2006/relationships/handoutMaster" Target="handoutMasters/handoutMaster1.xml" />
  <Relationship Id="rId4" Type="http://schemas.openxmlformats.org/officeDocument/2006/relationships/notesMaster" Target="notesMasters/notesMaster1.xml" />
  <Relationship Id="rId9" Type="http://schemas.openxmlformats.org/officeDocument/2006/relationships/tableStyles" Target="tableStyle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8EF8DC96-FB46-492C-B970-281A33A91B70}" type="datetimeFigureOut">
              <a:rPr kumimoji="1" lang="ja-JP" altLang="en-US" smtClean="0"/>
              <a:t>2024/6/17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45C9108-2078-484D-815E-EC92A5E3815C}" type="slidenum">
              <a:rPr kumimoji="1" lang="ja-JP" altLang="en-US" smtClean="0"/>
              <a:t>‹#›</a:t>
            </a:fld>
            <a:endParaRPr kumimoji="1" lang="ja-JP" altLang="en-US"/>
          </a:p>
        </p:txBody>
      </p:sp>
    </p:spTree>
    <p:extLst>
      <p:ext uri="{BB962C8B-B14F-4D97-AF65-F5344CB8AC3E}">
        <p14:creationId xmlns:p14="http://schemas.microsoft.com/office/powerpoint/2010/main" val="1652337963"/>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1B0519B-84ED-4ADA-8DF1-46758A48838B}"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C4750F6-43AE-4B35-A9C3-CDC3A0A26106}" type="slidenum">
              <a:rPr kumimoji="1" lang="ja-JP" altLang="en-US" smtClean="0"/>
              <a:t>‹#›</a:t>
            </a:fld>
            <a:endParaRPr kumimoji="1" lang="ja-JP" altLang="en-US"/>
          </a:p>
        </p:txBody>
      </p:sp>
    </p:spTree>
    <p:extLst>
      <p:ext uri="{BB962C8B-B14F-4D97-AF65-F5344CB8AC3E}">
        <p14:creationId xmlns:p14="http://schemas.microsoft.com/office/powerpoint/2010/main" val="41494537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0BB5F89-E5D2-4F93-AC8A-15472325BD08}"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2053427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BB5F89-E5D2-4F93-AC8A-15472325BD08}"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1834153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BB5F89-E5D2-4F93-AC8A-15472325BD08}"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3601369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BB5F89-E5D2-4F93-AC8A-15472325BD08}"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2030374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0BB5F89-E5D2-4F93-AC8A-15472325BD08}"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745009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0BB5F89-E5D2-4F93-AC8A-15472325BD08}"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3902854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0BB5F89-E5D2-4F93-AC8A-15472325BD08}"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399849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0BB5F89-E5D2-4F93-AC8A-15472325BD08}"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237332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BB5F89-E5D2-4F93-AC8A-15472325BD08}"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2194141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BB5F89-E5D2-4F93-AC8A-15472325BD08}"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2183124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BB5F89-E5D2-4F93-AC8A-15472325BD08}"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409316973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0BB5F89-E5D2-4F93-AC8A-15472325BD08}"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EAD5930-4617-4FC8-AA35-22A1F48C2C44}" type="slidenum">
              <a:rPr kumimoji="1" lang="ja-JP" altLang="en-US" smtClean="0"/>
              <a:t>‹#›</a:t>
            </a:fld>
            <a:endParaRPr kumimoji="1" lang="ja-JP" altLang="en-US"/>
          </a:p>
        </p:txBody>
      </p:sp>
    </p:spTree>
    <p:extLst>
      <p:ext uri="{BB962C8B-B14F-4D97-AF65-F5344CB8AC3E}">
        <p14:creationId xmlns:p14="http://schemas.microsoft.com/office/powerpoint/2010/main" val="10145303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2.png" />
  <Relationship Id="rId2" Type="http://schemas.openxmlformats.org/officeDocument/2006/relationships/image" Target="../media/image1.jpeg" />
  <Relationship Id="rId1" Type="http://schemas.openxmlformats.org/officeDocument/2006/relationships/slideLayout" Target="../slideLayouts/slideLayout1.xml" />
  <Relationship Id="rId4" Type="http://schemas.openxmlformats.org/officeDocument/2006/relationships/image" Target="../media/image3.png"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42877" y="-45340"/>
            <a:ext cx="7085937" cy="1347219"/>
          </a:xfrm>
          <a:solidFill>
            <a:schemeClr val="accent2">
              <a:lumMod val="40000"/>
              <a:lumOff val="60000"/>
            </a:schemeClr>
          </a:solidFill>
        </p:spPr>
        <p:txBody>
          <a:bodyPr>
            <a:normAutofit/>
          </a:bodyPr>
          <a:lstStyle/>
          <a:p>
            <a:pPr algn="l"/>
            <a:r>
              <a:rPr lang="ja-JP" altLang="en-US" sz="3900" b="1" dirty="0"/>
              <a:t> 知的財産権に関する</a:t>
            </a:r>
            <a:br>
              <a:rPr lang="en-US" altLang="ja-JP" sz="3900" b="1" dirty="0"/>
            </a:br>
            <a:r>
              <a:rPr lang="ja-JP" altLang="en-US" sz="3900" b="1" dirty="0"/>
              <a:t>　　相談窓口をご活用ください</a:t>
            </a:r>
          </a:p>
        </p:txBody>
      </p:sp>
      <p:sp>
        <p:nvSpPr>
          <p:cNvPr id="5" name="サブタイトル 7"/>
          <p:cNvSpPr>
            <a:spLocks noGrp="1"/>
          </p:cNvSpPr>
          <p:nvPr>
            <p:ph type="subTitle" idx="1"/>
          </p:nvPr>
        </p:nvSpPr>
        <p:spPr>
          <a:xfrm>
            <a:off x="138395" y="1345911"/>
            <a:ext cx="6581207" cy="1859796"/>
          </a:xfrm>
          <a:ln/>
        </p:spPr>
        <p:style>
          <a:lnRef idx="1">
            <a:schemeClr val="accent4"/>
          </a:lnRef>
          <a:fillRef idx="2">
            <a:schemeClr val="accent4"/>
          </a:fillRef>
          <a:effectRef idx="1">
            <a:schemeClr val="accent4"/>
          </a:effectRef>
          <a:fontRef idx="minor">
            <a:schemeClr val="dk1"/>
          </a:fontRef>
        </p:style>
        <p:txBody>
          <a:bodyPr>
            <a:noAutofit/>
          </a:bodyPr>
          <a:lstStyle/>
          <a:p>
            <a:pPr algn="l">
              <a:lnSpc>
                <a:spcPct val="125000"/>
              </a:lnSpc>
              <a:spcBef>
                <a:spcPts val="1300"/>
              </a:spcBef>
            </a:pPr>
            <a:r>
              <a:rPr lang="ja-JP" altLang="en-US" sz="1733" dirty="0"/>
              <a:t>　</a:t>
            </a:r>
            <a:r>
              <a:rPr lang="ja-JP" altLang="en-US" sz="1300" dirty="0"/>
              <a:t>文京区経済課では東京商工会議所文京支部と連携し、</a:t>
            </a:r>
            <a:r>
              <a:rPr lang="ja-JP" altLang="en-US" sz="1300" b="1" u="sng" dirty="0"/>
              <a:t>文京区内で事業を営んでいる皆さまを対象として、</a:t>
            </a:r>
            <a:r>
              <a:rPr lang="ja-JP" altLang="en-US" sz="1300" dirty="0"/>
              <a:t>創業や経営に関する相談窓口を設置しています。</a:t>
            </a:r>
            <a:endParaRPr lang="en-US" altLang="ja-JP" sz="1300" dirty="0"/>
          </a:p>
          <a:p>
            <a:pPr algn="l">
              <a:lnSpc>
                <a:spcPct val="125000"/>
              </a:lnSpc>
              <a:spcBef>
                <a:spcPts val="1300"/>
              </a:spcBef>
            </a:pPr>
            <a:r>
              <a:rPr lang="ja-JP" altLang="en-US" sz="1300" dirty="0"/>
              <a:t>　現下の経済変動により様々な影響を受けている皆さまへ、弁理士による知的財産権に関する相談窓口も併設しております。皆さまが企業経営の中で抱える知的財産に関する悩みや課題はもちろん、知的財産権を上手く活用した事業戦略の提案を弁理士がサポートいたしますので、この機会にぜひご利用ください。</a:t>
            </a:r>
          </a:p>
        </p:txBody>
      </p:sp>
      <p:sp>
        <p:nvSpPr>
          <p:cNvPr id="6" name="サブタイトル 7"/>
          <p:cNvSpPr txBox="1">
            <a:spLocks/>
          </p:cNvSpPr>
          <p:nvPr/>
        </p:nvSpPr>
        <p:spPr>
          <a:xfrm>
            <a:off x="-324722" y="4420187"/>
            <a:ext cx="7561581" cy="2509399"/>
          </a:xfrm>
        </p:spPr>
        <p:txBody>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algn="l">
              <a:lnSpc>
                <a:spcPct val="150000"/>
              </a:lnSpc>
            </a:pPr>
            <a:r>
              <a:rPr lang="ja-JP" altLang="en-US" sz="3033" b="1" dirty="0"/>
              <a:t>　</a:t>
            </a:r>
            <a:r>
              <a:rPr lang="ja-JP" altLang="en-US" sz="3033" b="1" u="sng" dirty="0"/>
              <a:t>◆日時 ◆　</a:t>
            </a:r>
            <a:r>
              <a:rPr lang="ja-JP" altLang="en-US" sz="2000" b="1" u="sng" dirty="0"/>
              <a:t>毎月第</a:t>
            </a:r>
            <a:r>
              <a:rPr lang="en-US" altLang="ja-JP" sz="2000" b="1" u="sng" dirty="0"/>
              <a:t>3</a:t>
            </a:r>
            <a:r>
              <a:rPr lang="ja-JP" altLang="en-US" sz="2000" b="1" u="sng" dirty="0"/>
              <a:t>火曜日　</a:t>
            </a:r>
            <a:r>
              <a:rPr lang="en-US" altLang="ja-JP" sz="2000" b="1" u="sng" dirty="0"/>
              <a:t>13</a:t>
            </a:r>
            <a:r>
              <a:rPr lang="ja-JP" altLang="en-US" sz="2000" b="1" u="sng" dirty="0"/>
              <a:t>時～</a:t>
            </a:r>
            <a:r>
              <a:rPr lang="en-US" altLang="ja-JP" sz="2000" b="1" u="sng" dirty="0"/>
              <a:t>17</a:t>
            </a:r>
            <a:r>
              <a:rPr lang="ja-JP" altLang="en-US" sz="2000" b="1" u="sng" dirty="0"/>
              <a:t>時</a:t>
            </a:r>
            <a:r>
              <a:rPr lang="en-US" altLang="ja-JP" sz="1600" b="1" u="sng" dirty="0"/>
              <a:t>(</a:t>
            </a:r>
            <a:r>
              <a:rPr lang="ja-JP" altLang="en-US" sz="1600" b="1" u="sng" dirty="0"/>
              <a:t>最終</a:t>
            </a:r>
            <a:r>
              <a:rPr lang="en-US" altLang="ja-JP" sz="1600" b="1" u="sng" dirty="0"/>
              <a:t>16</a:t>
            </a:r>
            <a:r>
              <a:rPr lang="ja-JP" altLang="en-US" sz="1600" b="1" u="sng" dirty="0"/>
              <a:t>時～</a:t>
            </a:r>
            <a:r>
              <a:rPr lang="en-US" altLang="ja-JP" sz="1600" b="1" u="sng" dirty="0"/>
              <a:t>)</a:t>
            </a:r>
            <a:endParaRPr lang="en-US" altLang="ja-JP" sz="1192" dirty="0"/>
          </a:p>
          <a:p>
            <a:pPr algn="l">
              <a:lnSpc>
                <a:spcPts val="2167"/>
              </a:lnSpc>
              <a:spcBef>
                <a:spcPts val="0"/>
              </a:spcBef>
            </a:pPr>
            <a:r>
              <a:rPr lang="ja-JP" altLang="en-US" sz="1192" dirty="0"/>
              <a:t>　　　</a:t>
            </a:r>
            <a:r>
              <a:rPr lang="ja-JP" altLang="en-US" sz="1400" b="1" dirty="0"/>
              <a:t>令和６年度の詳細日程（予定）</a:t>
            </a:r>
            <a:endParaRPr lang="en-US" altLang="ja-JP" sz="1400" b="1" dirty="0"/>
          </a:p>
          <a:p>
            <a:pPr algn="l">
              <a:lnSpc>
                <a:spcPts val="2167"/>
              </a:lnSpc>
              <a:spcBef>
                <a:spcPts val="0"/>
              </a:spcBef>
            </a:pPr>
            <a:r>
              <a:rPr lang="ja-JP" altLang="en-US" sz="1400" b="1" dirty="0"/>
              <a:t>　　　　４月１６日（火）　　８月２０日（火）　　１２月１７日（火）</a:t>
            </a:r>
            <a:endParaRPr lang="en-US" altLang="ja-JP" sz="1400" b="1" dirty="0"/>
          </a:p>
          <a:p>
            <a:pPr algn="l">
              <a:lnSpc>
                <a:spcPts val="2167"/>
              </a:lnSpc>
              <a:spcBef>
                <a:spcPts val="0"/>
              </a:spcBef>
            </a:pPr>
            <a:r>
              <a:rPr lang="ja-JP" altLang="en-US" sz="1400" b="1" dirty="0"/>
              <a:t>　　　　５月２１日（火）　　９月１７日（火）　　２０２５年１月２１日（火）</a:t>
            </a:r>
            <a:endParaRPr lang="en-US" altLang="ja-JP" sz="1400" b="1" dirty="0"/>
          </a:p>
          <a:p>
            <a:pPr algn="l">
              <a:lnSpc>
                <a:spcPts val="2167"/>
              </a:lnSpc>
              <a:spcBef>
                <a:spcPts val="0"/>
              </a:spcBef>
            </a:pPr>
            <a:r>
              <a:rPr lang="ja-JP" altLang="en-US" sz="1400" b="1" dirty="0"/>
              <a:t>　　　　６月１８日（火）　　１０月１５日（火）　２０２５年２月１８日（火）</a:t>
            </a:r>
            <a:endParaRPr lang="en-US" altLang="ja-JP" sz="1400" b="1" dirty="0"/>
          </a:p>
          <a:p>
            <a:pPr algn="l">
              <a:lnSpc>
                <a:spcPts val="2167"/>
              </a:lnSpc>
              <a:spcBef>
                <a:spcPts val="0"/>
              </a:spcBef>
            </a:pPr>
            <a:r>
              <a:rPr lang="ja-JP" altLang="en-US" sz="1400" b="1" dirty="0"/>
              <a:t>　　　　７月１６日（火）　　１１月１９日（火）　２０２５年３月１８日（火）</a:t>
            </a:r>
            <a:endParaRPr lang="en-US" altLang="ja-JP" sz="1400" b="1" dirty="0"/>
          </a:p>
          <a:p>
            <a:pPr indent="715963" algn="l">
              <a:lnSpc>
                <a:spcPts val="2167"/>
              </a:lnSpc>
              <a:spcBef>
                <a:spcPts val="0"/>
              </a:spcBef>
            </a:pPr>
            <a:r>
              <a:rPr lang="en-US" altLang="ja-JP" sz="1400" dirty="0"/>
              <a:t>※</a:t>
            </a:r>
            <a:r>
              <a:rPr lang="ja-JP" altLang="en-US" sz="1400" dirty="0"/>
              <a:t>１回のご相談時間は５０分間です。</a:t>
            </a:r>
            <a:r>
              <a:rPr lang="en-US" altLang="ja-JP" sz="1400" dirty="0"/>
              <a:t>	</a:t>
            </a:r>
          </a:p>
          <a:p>
            <a:pPr indent="715963" algn="l">
              <a:lnSpc>
                <a:spcPts val="2167"/>
              </a:lnSpc>
              <a:spcBef>
                <a:spcPts val="0"/>
              </a:spcBef>
            </a:pPr>
            <a:r>
              <a:rPr lang="en-US" altLang="ja-JP" sz="1400" dirty="0"/>
              <a:t>※</a:t>
            </a:r>
            <a:r>
              <a:rPr lang="ja-JP" altLang="en-US" sz="1400" dirty="0"/>
              <a:t>事前予約が必要です。</a:t>
            </a:r>
            <a:endParaRPr lang="en-US" altLang="ja-JP" sz="1300" dirty="0"/>
          </a:p>
        </p:txBody>
      </p:sp>
      <p:sp>
        <p:nvSpPr>
          <p:cNvPr id="7" name="サブタイトル 7"/>
          <p:cNvSpPr txBox="1">
            <a:spLocks/>
          </p:cNvSpPr>
          <p:nvPr/>
        </p:nvSpPr>
        <p:spPr>
          <a:xfrm>
            <a:off x="4957621" y="6821079"/>
            <a:ext cx="1197102" cy="665791"/>
          </a:xfrm>
        </p:spPr>
        <p:txBody>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algn="l">
              <a:lnSpc>
                <a:spcPct val="100000"/>
              </a:lnSpc>
              <a:spcBef>
                <a:spcPts val="1300"/>
              </a:spcBef>
            </a:pPr>
            <a:r>
              <a:rPr lang="ja-JP" altLang="en-US" sz="1200" dirty="0"/>
              <a:t>お申込用紙は裏面です</a:t>
            </a:r>
          </a:p>
        </p:txBody>
      </p:sp>
      <p:sp>
        <p:nvSpPr>
          <p:cNvPr id="8" name="右矢印 7"/>
          <p:cNvSpPr/>
          <p:nvPr/>
        </p:nvSpPr>
        <p:spPr>
          <a:xfrm>
            <a:off x="6116458" y="6628230"/>
            <a:ext cx="580302" cy="742805"/>
          </a:xfrm>
          <a:prstGeom prst="right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0"/>
          </a:p>
        </p:txBody>
      </p:sp>
      <p:sp>
        <p:nvSpPr>
          <p:cNvPr id="9" name="サブタイトル 7"/>
          <p:cNvSpPr txBox="1">
            <a:spLocks/>
          </p:cNvSpPr>
          <p:nvPr/>
        </p:nvSpPr>
        <p:spPr>
          <a:xfrm>
            <a:off x="-213519" y="7009488"/>
            <a:ext cx="6910280" cy="605687"/>
          </a:xfrm>
        </p:spPr>
        <p:txBody>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algn="l">
              <a:lnSpc>
                <a:spcPct val="150000"/>
              </a:lnSpc>
            </a:pPr>
            <a:r>
              <a:rPr lang="ja-JP" altLang="en-US" sz="2167" dirty="0"/>
              <a:t>　</a:t>
            </a:r>
            <a:r>
              <a:rPr lang="ja-JP" altLang="en-US" sz="2167" u="sng" dirty="0"/>
              <a:t>－ご相談いただく際の注意事項－</a:t>
            </a:r>
            <a:endParaRPr lang="en-US" altLang="ja-JP" sz="2167" u="sng" dirty="0"/>
          </a:p>
        </p:txBody>
      </p:sp>
      <p:sp>
        <p:nvSpPr>
          <p:cNvPr id="10" name="サブタイトル 7"/>
          <p:cNvSpPr txBox="1">
            <a:spLocks/>
          </p:cNvSpPr>
          <p:nvPr/>
        </p:nvSpPr>
        <p:spPr>
          <a:xfrm>
            <a:off x="21491" y="7523998"/>
            <a:ext cx="6698111" cy="1791656"/>
          </a:xfrm>
        </p:spPr>
        <p:txBody>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algn="l">
              <a:lnSpc>
                <a:spcPct val="100000"/>
              </a:lnSpc>
              <a:spcBef>
                <a:spcPts val="0"/>
              </a:spcBef>
            </a:pPr>
            <a:r>
              <a:rPr lang="ja-JP" altLang="en-US" sz="1100" dirty="0">
                <a:latin typeface="+mn-ea"/>
              </a:rPr>
              <a:t>　</a:t>
            </a:r>
            <a:r>
              <a:rPr lang="en-US" altLang="ja-JP" sz="1100" dirty="0">
                <a:latin typeface="+mn-ea"/>
              </a:rPr>
              <a:t>※</a:t>
            </a:r>
            <a:r>
              <a:rPr lang="ja-JP" altLang="en-US" sz="1100" dirty="0"/>
              <a:t>東京商工会議所の会員の方、会員でない方を問わずご利用可能です。</a:t>
            </a:r>
            <a:endParaRPr lang="en-US" altLang="ja-JP" sz="1100" dirty="0"/>
          </a:p>
          <a:p>
            <a:pPr algn="l">
              <a:lnSpc>
                <a:spcPct val="100000"/>
              </a:lnSpc>
              <a:spcBef>
                <a:spcPts val="0"/>
              </a:spcBef>
            </a:pPr>
            <a:r>
              <a:rPr lang="ja-JP" altLang="en-US" sz="1100" dirty="0"/>
              <a:t>　</a:t>
            </a:r>
            <a:r>
              <a:rPr lang="en-US" altLang="ja-JP" sz="1100" dirty="0"/>
              <a:t>※</a:t>
            </a:r>
            <a:r>
              <a:rPr lang="ja-JP" altLang="en-US" sz="1100" dirty="0"/>
              <a:t>ご相談内容は</a:t>
            </a:r>
            <a:r>
              <a:rPr lang="en-US" altLang="ja-JP" sz="1100" dirty="0"/>
              <a:t>『</a:t>
            </a:r>
            <a:r>
              <a:rPr lang="ja-JP" altLang="en-US" sz="1100" dirty="0"/>
              <a:t>知的財産権に関する内容</a:t>
            </a:r>
            <a:r>
              <a:rPr lang="en-US" altLang="ja-JP" sz="1100" dirty="0"/>
              <a:t>』</a:t>
            </a:r>
            <a:r>
              <a:rPr lang="ja-JP" altLang="en-US" sz="1100" dirty="0"/>
              <a:t>に限ります。裏面の「相談内容」欄に相談事項を記載し</a:t>
            </a:r>
            <a:endParaRPr lang="en-US" altLang="ja-JP" sz="1100" dirty="0"/>
          </a:p>
          <a:p>
            <a:pPr algn="l">
              <a:lnSpc>
                <a:spcPct val="100000"/>
              </a:lnSpc>
              <a:spcBef>
                <a:spcPts val="0"/>
              </a:spcBef>
            </a:pPr>
            <a:r>
              <a:rPr lang="ja-JP" altLang="en-US" sz="1100" dirty="0"/>
              <a:t>　　</a:t>
            </a:r>
            <a:r>
              <a:rPr lang="ja-JP" altLang="en-US" sz="1100" dirty="0" err="1"/>
              <a:t>て</a:t>
            </a:r>
            <a:r>
              <a:rPr lang="ja-JP" altLang="en-US" sz="1100" dirty="0"/>
              <a:t>ください。</a:t>
            </a:r>
            <a:r>
              <a:rPr lang="ja-JP" altLang="en-US" sz="1100" b="1" dirty="0"/>
              <a:t>相談員は誠意をもって対応いたしますが、相談内容によっては回答できることに限度</a:t>
            </a:r>
            <a:endParaRPr lang="en-US" altLang="ja-JP" sz="1100" b="1" dirty="0"/>
          </a:p>
          <a:p>
            <a:pPr algn="l">
              <a:lnSpc>
                <a:spcPct val="100000"/>
              </a:lnSpc>
              <a:spcBef>
                <a:spcPts val="0"/>
              </a:spcBef>
            </a:pPr>
            <a:r>
              <a:rPr lang="ja-JP" altLang="en-US" sz="1100" b="1" dirty="0"/>
              <a:t>　　があり、ご相談に応じかねる場合もありますので、予めご了承ください。</a:t>
            </a:r>
            <a:endParaRPr lang="en-US" altLang="ja-JP" sz="1100" b="1" dirty="0"/>
          </a:p>
          <a:p>
            <a:pPr algn="l">
              <a:lnSpc>
                <a:spcPct val="100000"/>
              </a:lnSpc>
              <a:spcBef>
                <a:spcPts val="0"/>
              </a:spcBef>
            </a:pPr>
            <a:r>
              <a:rPr lang="ja-JP" altLang="en-US" sz="1100" dirty="0"/>
              <a:t>　</a:t>
            </a:r>
            <a:r>
              <a:rPr lang="en-US" altLang="ja-JP" sz="1100" dirty="0"/>
              <a:t>※</a:t>
            </a:r>
            <a:r>
              <a:rPr lang="ja-JP" altLang="en-US" sz="1100" b="1" dirty="0"/>
              <a:t>最終的な意思決定、経営判断は相談者ご自身でお願いします。当所での相談・支援はそのための各</a:t>
            </a:r>
            <a:endParaRPr lang="en-US" altLang="ja-JP" sz="1100" b="1" dirty="0"/>
          </a:p>
          <a:p>
            <a:pPr algn="l">
              <a:lnSpc>
                <a:spcPct val="100000"/>
              </a:lnSpc>
              <a:spcBef>
                <a:spcPts val="0"/>
              </a:spcBef>
            </a:pPr>
            <a:r>
              <a:rPr lang="ja-JP" altLang="en-US" sz="1100" b="1" dirty="0"/>
              <a:t>　　種アドバイス等となります。相談・支援の内容、助言・アドバイスの有無によっていかなる損害が</a:t>
            </a:r>
            <a:endParaRPr lang="en-US" altLang="ja-JP" sz="1100" b="1" dirty="0"/>
          </a:p>
          <a:p>
            <a:pPr algn="l">
              <a:lnSpc>
                <a:spcPct val="100000"/>
              </a:lnSpc>
              <a:spcBef>
                <a:spcPts val="0"/>
              </a:spcBef>
            </a:pPr>
            <a:r>
              <a:rPr lang="ja-JP" altLang="en-US" sz="1100" b="1" dirty="0"/>
              <a:t>　　発生した場合でも、一切賠償責任を負いません。</a:t>
            </a:r>
            <a:endParaRPr lang="en-US" altLang="ja-JP" sz="1100" b="1" dirty="0"/>
          </a:p>
          <a:p>
            <a:pPr algn="l">
              <a:lnSpc>
                <a:spcPct val="100000"/>
              </a:lnSpc>
              <a:spcBef>
                <a:spcPts val="0"/>
              </a:spcBef>
            </a:pPr>
            <a:r>
              <a:rPr lang="ja-JP" altLang="en-US" sz="1100" dirty="0"/>
              <a:t>　</a:t>
            </a:r>
            <a:r>
              <a:rPr lang="en-US" altLang="ja-JP" sz="1100" dirty="0"/>
              <a:t>※</a:t>
            </a:r>
            <a:r>
              <a:rPr lang="ja-JP" altLang="en-US" sz="1100" dirty="0"/>
              <a:t>調停や裁判で係争中等、トラブルに関する仲裁は、当相談窓口では受け付けておりません。</a:t>
            </a:r>
          </a:p>
          <a:p>
            <a:pPr algn="l">
              <a:lnSpc>
                <a:spcPct val="100000"/>
              </a:lnSpc>
              <a:spcBef>
                <a:spcPts val="0"/>
              </a:spcBef>
            </a:pPr>
            <a:r>
              <a:rPr lang="ja-JP" altLang="en-US" sz="1100" dirty="0"/>
              <a:t>　　当相談窓口では、契約書や許認可書類等の作成におけるアドバイスは行いますが、作成代行はいた　</a:t>
            </a:r>
            <a:endParaRPr lang="en-US" altLang="ja-JP" sz="1100" dirty="0"/>
          </a:p>
          <a:p>
            <a:pPr algn="l">
              <a:lnSpc>
                <a:spcPct val="100000"/>
              </a:lnSpc>
              <a:spcBef>
                <a:spcPts val="0"/>
              </a:spcBef>
            </a:pPr>
            <a:r>
              <a:rPr lang="ja-JP" altLang="en-US" sz="1100" dirty="0"/>
              <a:t>　　しません。また、相手方との交渉や仲介、特定企業の紹介、あっせんは行いません。</a:t>
            </a:r>
            <a:endParaRPr lang="en-US" altLang="ja-JP" sz="1100" dirty="0"/>
          </a:p>
          <a:p>
            <a:pPr algn="l">
              <a:lnSpc>
                <a:spcPct val="100000"/>
              </a:lnSpc>
              <a:spcBef>
                <a:spcPts val="0"/>
              </a:spcBef>
            </a:pPr>
            <a:r>
              <a:rPr lang="ja-JP" altLang="en-US" sz="1100" dirty="0"/>
              <a:t>　</a:t>
            </a:r>
            <a:endParaRPr lang="en-US" altLang="ja-JP" sz="1100" dirty="0"/>
          </a:p>
        </p:txBody>
      </p:sp>
      <p:sp>
        <p:nvSpPr>
          <p:cNvPr id="11" name="字幕 2">
            <a:extLst>
              <a:ext uri="{FF2B5EF4-FFF2-40B4-BE49-F238E27FC236}">
                <a16:creationId xmlns:a16="http://schemas.microsoft.com/office/drawing/2014/main" id="{49665806-C7F5-D749-9965-B1923FAFBE4B}"/>
              </a:ext>
            </a:extLst>
          </p:cNvPr>
          <p:cNvSpPr txBox="1">
            <a:spLocks/>
          </p:cNvSpPr>
          <p:nvPr/>
        </p:nvSpPr>
        <p:spPr>
          <a:xfrm>
            <a:off x="3001422" y="9326504"/>
            <a:ext cx="4911426" cy="824997"/>
          </a:xfrm>
          <a:prstGeom prst="rect">
            <a:avLst/>
          </a:prstGeom>
        </p:spPr>
        <p:txBody>
          <a:bodyPr vert="horz" lIns="99060" tIns="49530" rIns="99060" bIns="49530" rtlCol="0">
            <a:noAutofit/>
          </a:bodyPr>
          <a:lstStyle>
            <a:lvl1pPr marL="0" indent="0" algn="ctr" defTabSz="755934" rtl="0" eaLnBrk="1" latinLnBrk="0" hangingPunct="1">
              <a:lnSpc>
                <a:spcPct val="90000"/>
              </a:lnSpc>
              <a:spcBef>
                <a:spcPts val="827"/>
              </a:spcBef>
              <a:buFont typeface="Arial" panose="020B0604020202020204" pitchFamily="34" charset="0"/>
              <a:buNone/>
              <a:defRPr kumimoji="1"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kumimoji="1"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kumimoji="1"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9pPr>
          </a:lstStyle>
          <a:p>
            <a:pPr algn="l">
              <a:lnSpc>
                <a:spcPct val="100000"/>
              </a:lnSpc>
              <a:spcBef>
                <a:spcPts val="0"/>
              </a:spcBef>
            </a:pPr>
            <a:r>
              <a:rPr lang="ja-JP" altLang="en-US" sz="1000" dirty="0">
                <a:latin typeface="Meiryo" panose="020B0604030504040204" pitchFamily="34" charset="-128"/>
                <a:ea typeface="Meiryo" panose="020B0604030504040204" pitchFamily="34" charset="-128"/>
              </a:rPr>
              <a:t>　　 </a:t>
            </a:r>
            <a:r>
              <a:rPr lang="en-US" altLang="ja-JP" sz="1000" dirty="0">
                <a:latin typeface="Meiryo" panose="020B0604030504040204" pitchFamily="34" charset="-128"/>
                <a:ea typeface="Meiryo" panose="020B0604030504040204" pitchFamily="34" charset="-128"/>
              </a:rPr>
              <a:t>〈</a:t>
            </a:r>
            <a:r>
              <a:rPr lang="ja-JP" altLang="en-US" sz="1000" dirty="0">
                <a:latin typeface="Meiryo" panose="020B0604030504040204" pitchFamily="34" charset="-128"/>
                <a:ea typeface="Meiryo" panose="020B0604030504040204" pitchFamily="34" charset="-128"/>
              </a:rPr>
              <a:t>問い合わせ</a:t>
            </a:r>
            <a:r>
              <a:rPr lang="en-US" altLang="ja-JP" sz="1000" dirty="0">
                <a:latin typeface="Meiryo" panose="020B0604030504040204" pitchFamily="34" charset="-128"/>
                <a:ea typeface="Meiryo" panose="020B0604030504040204" pitchFamily="34" charset="-128"/>
              </a:rPr>
              <a:t>〉</a:t>
            </a:r>
            <a:r>
              <a:rPr lang="ja-JP" altLang="en-US" sz="1000" u="sng" dirty="0">
                <a:latin typeface="Meiryo" panose="020B0604030504040204" pitchFamily="34" charset="-128"/>
                <a:ea typeface="Meiryo" panose="020B0604030504040204" pitchFamily="34" charset="-128"/>
              </a:rPr>
              <a:t>東京商工会議所 文京支部</a:t>
            </a:r>
            <a:endParaRPr lang="en-US" altLang="ja-JP" sz="1000" u="sng" dirty="0">
              <a:latin typeface="Meiryo" panose="020B0604030504040204" pitchFamily="34" charset="-128"/>
              <a:ea typeface="Meiryo" panose="020B0604030504040204" pitchFamily="34" charset="-128"/>
            </a:endParaRPr>
          </a:p>
          <a:p>
            <a:pPr algn="l">
              <a:lnSpc>
                <a:spcPct val="100000"/>
              </a:lnSpc>
              <a:spcBef>
                <a:spcPts val="0"/>
              </a:spcBef>
            </a:pPr>
            <a:r>
              <a:rPr lang="ja-JP" altLang="en-US" sz="1050" dirty="0">
                <a:latin typeface="Meiryo" panose="020B0604030504040204" pitchFamily="34" charset="-128"/>
                <a:ea typeface="Meiryo" panose="020B0604030504040204" pitchFamily="34" charset="-128"/>
              </a:rPr>
              <a:t>　</a:t>
            </a:r>
            <a:r>
              <a:rPr lang="en" altLang="ja-JP" sz="1050" dirty="0">
                <a:latin typeface="Meiryo" panose="020B0604030504040204" pitchFamily="34" charset="-128"/>
                <a:ea typeface="Meiryo" panose="020B0604030504040204" pitchFamily="34" charset="-128"/>
              </a:rPr>
              <a:t>TEL:</a:t>
            </a:r>
            <a:r>
              <a:rPr lang="en-US" altLang="ja-JP" sz="1100" dirty="0">
                <a:latin typeface="Meiryo" panose="020B0604030504040204" pitchFamily="34" charset="-128"/>
                <a:ea typeface="Meiryo" panose="020B0604030504040204" pitchFamily="34" charset="-128"/>
              </a:rPr>
              <a:t>03-3811-2683</a:t>
            </a:r>
            <a:r>
              <a:rPr lang="en" altLang="ja-JP" sz="1200" dirty="0">
                <a:latin typeface="Meiryo" panose="020B0604030504040204" pitchFamily="34" charset="-128"/>
                <a:ea typeface="Meiryo" panose="020B0604030504040204" pitchFamily="34" charset="-128"/>
              </a:rPr>
              <a:t>  </a:t>
            </a:r>
            <a:r>
              <a:rPr lang="en-US" altLang="ja-JP" sz="1100" dirty="0">
                <a:latin typeface="Meiryo" panose="020B0604030504040204" pitchFamily="34" charset="-128"/>
                <a:ea typeface="Meiryo" panose="020B0604030504040204" pitchFamily="34" charset="-128"/>
              </a:rPr>
              <a:t>FAX:03-3811-2820</a:t>
            </a:r>
            <a:endParaRPr lang="en" altLang="ja-JP" sz="1200" dirty="0">
              <a:latin typeface="Meiryo" panose="020B0604030504040204" pitchFamily="34" charset="-128"/>
              <a:ea typeface="Meiryo" panose="020B0604030504040204" pitchFamily="34" charset="-128"/>
            </a:endParaRPr>
          </a:p>
          <a:p>
            <a:pPr algn="l">
              <a:lnSpc>
                <a:spcPct val="100000"/>
              </a:lnSpc>
              <a:spcBef>
                <a:spcPts val="0"/>
              </a:spcBef>
            </a:pPr>
            <a:r>
              <a:rPr lang="ja-JP" altLang="en-US" sz="1000" dirty="0">
                <a:latin typeface="Meiryo" panose="020B0604030504040204" pitchFamily="34" charset="-128"/>
                <a:ea typeface="Meiryo" panose="020B0604030504040204" pitchFamily="34" charset="-128"/>
              </a:rPr>
              <a:t>　         </a:t>
            </a:r>
            <a:r>
              <a:rPr lang="en" altLang="ja-JP" sz="1000" dirty="0">
                <a:latin typeface="Meiryo" panose="020B0604030504040204" pitchFamily="34" charset="-128"/>
                <a:ea typeface="Meiryo" panose="020B0604030504040204" pitchFamily="34" charset="-128"/>
              </a:rPr>
              <a:t>E-mail:</a:t>
            </a:r>
            <a:r>
              <a:rPr lang="en-US" altLang="ja-JP" sz="1000" dirty="0">
                <a:latin typeface="Meiryo" panose="020B0604030504040204" pitchFamily="34" charset="-128"/>
                <a:ea typeface="Meiryo" panose="020B0604030504040204" pitchFamily="34" charset="-128"/>
              </a:rPr>
              <a:t>bunkyo</a:t>
            </a:r>
            <a:r>
              <a:rPr lang="en" altLang="ja-JP" sz="1000" dirty="0">
                <a:latin typeface="Meiryo" panose="020B0604030504040204" pitchFamily="34" charset="-128"/>
                <a:ea typeface="Meiryo" panose="020B0604030504040204" pitchFamily="34" charset="-128"/>
              </a:rPr>
              <a:t>@tokyo-cci.or.jp</a:t>
            </a:r>
            <a:endParaRPr lang="ja-JP" altLang="en-US" sz="1000" dirty="0">
              <a:latin typeface="Meiryo" panose="020B0604030504040204" pitchFamily="34" charset="-128"/>
              <a:ea typeface="Meiryo" panose="020B0604030504040204" pitchFamily="34" charset="-128"/>
            </a:endParaRPr>
          </a:p>
        </p:txBody>
      </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3509" y="9266345"/>
            <a:ext cx="603251" cy="603251"/>
          </a:xfrm>
          <a:prstGeom prst="rect">
            <a:avLst/>
          </a:prstGeom>
        </p:spPr>
      </p:pic>
      <p:sp>
        <p:nvSpPr>
          <p:cNvPr id="3" name="テキスト ボックス 2"/>
          <p:cNvSpPr txBox="1"/>
          <p:nvPr/>
        </p:nvSpPr>
        <p:spPr>
          <a:xfrm>
            <a:off x="192535" y="3292234"/>
            <a:ext cx="6527068" cy="1092607"/>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ja-JP" altLang="en-US" sz="1300" b="1" dirty="0"/>
              <a:t>知的財産権とは？</a:t>
            </a:r>
            <a:endParaRPr kumimoji="1" lang="en-US" altLang="ja-JP" sz="1300" b="1" dirty="0"/>
          </a:p>
          <a:p>
            <a:r>
              <a:rPr kumimoji="1" lang="ja-JP" altLang="en-US" sz="1300" dirty="0"/>
              <a:t>　人の創造的活動や事業活動において生み出される様々なアイデアや創造物、情報などを権利として保護するものです。模倣防止のために独占権を得たり、研究開発へのインセンティブを付与したり、取引上の信用を維持すること等、産業の発展にさまざまな影響をもたらすことができます。</a:t>
            </a:r>
          </a:p>
        </p:txBody>
      </p:sp>
      <p:sp>
        <p:nvSpPr>
          <p:cNvPr id="17" name="1 つの角を切り取った四角形 16"/>
          <p:cNvSpPr/>
          <p:nvPr/>
        </p:nvSpPr>
        <p:spPr>
          <a:xfrm>
            <a:off x="138395" y="3256888"/>
            <a:ext cx="6581207" cy="1145381"/>
          </a:xfrm>
          <a:prstGeom prst="snip1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0"/>
          </a:p>
        </p:txBody>
      </p:sp>
      <p:pic>
        <p:nvPicPr>
          <p:cNvPr id="18" name="図 17"/>
          <p:cNvPicPr>
            <a:picLocks noChangeAspect="1"/>
          </p:cNvPicPr>
          <p:nvPr/>
        </p:nvPicPr>
        <p:blipFill>
          <a:blip r:embed="rId3"/>
          <a:stretch>
            <a:fillRect/>
          </a:stretch>
        </p:blipFill>
        <p:spPr>
          <a:xfrm>
            <a:off x="5457135" y="93919"/>
            <a:ext cx="1318647" cy="324725"/>
          </a:xfrm>
          <a:prstGeom prst="rect">
            <a:avLst/>
          </a:prstGeom>
        </p:spPr>
      </p:pic>
      <p:pic>
        <p:nvPicPr>
          <p:cNvPr id="19" name="図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3236" y="104808"/>
            <a:ext cx="551681" cy="313836"/>
          </a:xfrm>
          <a:prstGeom prst="rect">
            <a:avLst/>
          </a:prstGeom>
        </p:spPr>
      </p:pic>
    </p:spTree>
    <p:extLst>
      <p:ext uri="{BB962C8B-B14F-4D97-AF65-F5344CB8AC3E}">
        <p14:creationId xmlns:p14="http://schemas.microsoft.com/office/powerpoint/2010/main" val="2086923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7"/>
          <p:cNvSpPr txBox="1">
            <a:spLocks/>
          </p:cNvSpPr>
          <p:nvPr/>
        </p:nvSpPr>
        <p:spPr>
          <a:xfrm>
            <a:off x="-357981" y="-46765"/>
            <a:ext cx="6910280" cy="605687"/>
          </a:xfrm>
        </p:spPr>
        <p:txBody>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algn="l">
              <a:lnSpc>
                <a:spcPct val="150000"/>
              </a:lnSpc>
            </a:pPr>
            <a:r>
              <a:rPr lang="ja-JP" altLang="en-US" sz="2167" dirty="0"/>
              <a:t>　</a:t>
            </a:r>
            <a:r>
              <a:rPr lang="ja-JP" altLang="en-US" sz="2167" b="1" u="sng" dirty="0"/>
              <a:t>－相談の流れ－</a:t>
            </a:r>
            <a:endParaRPr lang="en-US" altLang="ja-JP" sz="2167" b="1" u="sng" dirty="0"/>
          </a:p>
        </p:txBody>
      </p:sp>
      <p:sp>
        <p:nvSpPr>
          <p:cNvPr id="5" name="サブタイトル 7"/>
          <p:cNvSpPr txBox="1">
            <a:spLocks/>
          </p:cNvSpPr>
          <p:nvPr/>
        </p:nvSpPr>
        <p:spPr>
          <a:xfrm>
            <a:off x="-9684" y="711323"/>
            <a:ext cx="6876000" cy="2509398"/>
          </a:xfrm>
          <a:ln>
            <a:solidFill>
              <a:schemeClr val="tx1"/>
            </a:solidFill>
            <a:prstDash val="dash"/>
          </a:ln>
        </p:spPr>
        <p:txBody>
          <a:bodyPr/>
          <a:lstStyle>
            <a:defPPr>
              <a:defRPr lang="en-US"/>
            </a:defPPr>
            <a:lvl1pPr marL="182563" indent="-182563" defTabSz="1425550">
              <a:lnSpc>
                <a:spcPct val="125000"/>
              </a:lnSpc>
              <a:spcBef>
                <a:spcPts val="0"/>
              </a:spcBef>
              <a:buFont typeface="Arial" panose="020B0604020202020204" pitchFamily="34" charset="0"/>
              <a:buNone/>
              <a:defRPr kumimoji="1" sz="1750"/>
            </a:lvl1pPr>
            <a:lvl2pPr marL="712775" indent="0" algn="ctr" defTabSz="1425550">
              <a:lnSpc>
                <a:spcPct val="90000"/>
              </a:lnSpc>
              <a:spcBef>
                <a:spcPts val="780"/>
              </a:spcBef>
              <a:buFont typeface="Arial" panose="020B0604020202020204" pitchFamily="34" charset="0"/>
              <a:buNone/>
              <a:defRPr kumimoji="1" sz="3118"/>
            </a:lvl2pPr>
            <a:lvl3pPr marL="1425550" indent="0" algn="ctr" defTabSz="1425550">
              <a:lnSpc>
                <a:spcPct val="90000"/>
              </a:lnSpc>
              <a:spcBef>
                <a:spcPts val="780"/>
              </a:spcBef>
              <a:buFont typeface="Arial" panose="020B0604020202020204" pitchFamily="34" charset="0"/>
              <a:buNone/>
              <a:defRPr kumimoji="1" sz="2806"/>
            </a:lvl3pPr>
            <a:lvl4pPr marL="2138324" indent="0" algn="ctr" defTabSz="1425550">
              <a:lnSpc>
                <a:spcPct val="90000"/>
              </a:lnSpc>
              <a:spcBef>
                <a:spcPts val="780"/>
              </a:spcBef>
              <a:buFont typeface="Arial" panose="020B0604020202020204" pitchFamily="34" charset="0"/>
              <a:buNone/>
              <a:defRPr kumimoji="1" sz="2494"/>
            </a:lvl4pPr>
            <a:lvl5pPr marL="2851099" indent="0" algn="ctr" defTabSz="1425550">
              <a:lnSpc>
                <a:spcPct val="90000"/>
              </a:lnSpc>
              <a:spcBef>
                <a:spcPts val="780"/>
              </a:spcBef>
              <a:buFont typeface="Arial" panose="020B0604020202020204" pitchFamily="34" charset="0"/>
              <a:buNone/>
              <a:defRPr kumimoji="1" sz="2494"/>
            </a:lvl5pPr>
            <a:lvl6pPr marL="3563874" indent="0" algn="ctr" defTabSz="1425550">
              <a:lnSpc>
                <a:spcPct val="90000"/>
              </a:lnSpc>
              <a:spcBef>
                <a:spcPts val="780"/>
              </a:spcBef>
              <a:buFont typeface="Arial" panose="020B0604020202020204" pitchFamily="34" charset="0"/>
              <a:buNone/>
              <a:defRPr kumimoji="1" sz="2494"/>
            </a:lvl6pPr>
            <a:lvl7pPr marL="4276649" indent="0" algn="ctr" defTabSz="1425550">
              <a:lnSpc>
                <a:spcPct val="90000"/>
              </a:lnSpc>
              <a:spcBef>
                <a:spcPts val="780"/>
              </a:spcBef>
              <a:buFont typeface="Arial" panose="020B0604020202020204" pitchFamily="34" charset="0"/>
              <a:buNone/>
              <a:defRPr kumimoji="1" sz="2494"/>
            </a:lvl7pPr>
            <a:lvl8pPr marL="4989424" indent="0" algn="ctr" defTabSz="1425550">
              <a:lnSpc>
                <a:spcPct val="90000"/>
              </a:lnSpc>
              <a:spcBef>
                <a:spcPts val="780"/>
              </a:spcBef>
              <a:buFont typeface="Arial" panose="020B0604020202020204" pitchFamily="34" charset="0"/>
              <a:buNone/>
              <a:defRPr kumimoji="1" sz="2494"/>
            </a:lvl8pPr>
            <a:lvl9pPr marL="5702198" indent="0" algn="ctr" defTabSz="1425550">
              <a:lnSpc>
                <a:spcPct val="90000"/>
              </a:lnSpc>
              <a:spcBef>
                <a:spcPts val="780"/>
              </a:spcBef>
              <a:buFont typeface="Arial" panose="020B0604020202020204" pitchFamily="34" charset="0"/>
              <a:buNone/>
              <a:defRPr kumimoji="1" sz="2494"/>
            </a:lvl9pPr>
          </a:lstStyle>
          <a:p>
            <a:r>
              <a:rPr lang="ja-JP" altLang="en-US" dirty="0"/>
              <a:t>①下記「弁理士相談　利用希望表」に必要事項をご記入いただき、ＦＡＸ・メール等でお申込みください。もしくは直接お電話（</a:t>
            </a:r>
            <a:r>
              <a:rPr lang="en-US" altLang="ja-JP" dirty="0"/>
              <a:t>03-3811-2683</a:t>
            </a:r>
            <a:r>
              <a:rPr lang="ja-JP" altLang="en-US" dirty="0"/>
              <a:t>）にて予約いただいても構いません。</a:t>
            </a:r>
            <a:endParaRPr lang="en-US" altLang="ja-JP" dirty="0"/>
          </a:p>
          <a:p>
            <a:r>
              <a:rPr lang="ja-JP" altLang="en-US" dirty="0"/>
              <a:t>②当所より、予約内容確認の電話を差しあげます</a:t>
            </a:r>
            <a:r>
              <a:rPr lang="ja-JP" altLang="en-US" sz="1800" dirty="0"/>
              <a:t>。</a:t>
            </a:r>
            <a:endParaRPr lang="en-US" altLang="ja-JP" sz="1800" dirty="0"/>
          </a:p>
          <a:p>
            <a:r>
              <a:rPr lang="ja-JP" altLang="en-US" sz="1400" dirty="0"/>
              <a:t>　  </a:t>
            </a:r>
            <a:r>
              <a:rPr lang="en-US" altLang="ja-JP" sz="1600" dirty="0"/>
              <a:t>※</a:t>
            </a:r>
            <a:r>
              <a:rPr lang="ja-JP" altLang="en-US" sz="1600" dirty="0"/>
              <a:t>混雑状況により予約時間の変更をお願いする場合があります。</a:t>
            </a:r>
            <a:endParaRPr lang="en-US" altLang="ja-JP" sz="1600" dirty="0"/>
          </a:p>
          <a:p>
            <a:r>
              <a:rPr lang="ja-JP" altLang="en-US" dirty="0"/>
              <a:t>③当日は、東京商工会議所文京支部窓口までお越しください。</a:t>
            </a:r>
            <a:endParaRPr lang="en-US" altLang="ja-JP" dirty="0"/>
          </a:p>
          <a:p>
            <a:pPr marL="177800" indent="-177800"/>
            <a:r>
              <a:rPr lang="ja-JP" altLang="en-US" dirty="0"/>
              <a:t>④ご相談時間は</a:t>
            </a:r>
            <a:r>
              <a:rPr lang="en-US" altLang="ja-JP" dirty="0"/>
              <a:t>50</a:t>
            </a:r>
            <a:r>
              <a:rPr lang="ja-JP" altLang="en-US" dirty="0"/>
              <a:t>分間です。時間厳守にご協力をお願いいたします</a:t>
            </a:r>
            <a:r>
              <a:rPr lang="ja-JP" altLang="en-US" sz="1800" dirty="0"/>
              <a:t>。</a:t>
            </a:r>
            <a:endParaRPr lang="en-US" altLang="ja-JP" sz="1800" dirty="0"/>
          </a:p>
          <a:p>
            <a:pPr marL="263525" indent="-263525"/>
            <a:endParaRPr lang="en-US" altLang="ja-JP" dirty="0">
              <a:latin typeface="游ゴシック 本文"/>
            </a:endParaRPr>
          </a:p>
        </p:txBody>
      </p:sp>
      <p:sp>
        <p:nvSpPr>
          <p:cNvPr id="6" name="サブタイトル 7"/>
          <p:cNvSpPr txBox="1">
            <a:spLocks/>
          </p:cNvSpPr>
          <p:nvPr/>
        </p:nvSpPr>
        <p:spPr>
          <a:xfrm>
            <a:off x="439364" y="3422225"/>
            <a:ext cx="8041880" cy="605687"/>
          </a:xfrm>
        </p:spPr>
        <p:txBody>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algn="l">
              <a:lnSpc>
                <a:spcPct val="150000"/>
              </a:lnSpc>
            </a:pPr>
            <a:r>
              <a:rPr lang="ja-JP" altLang="en-US" sz="3033" dirty="0"/>
              <a:t>　</a:t>
            </a:r>
            <a:r>
              <a:rPr lang="ja-JP" altLang="en-US" sz="3033" b="1" u="sng" dirty="0"/>
              <a:t>「弁理士相談　利用希望表」</a:t>
            </a:r>
            <a:endParaRPr lang="en-US" altLang="ja-JP" sz="3033" b="1" u="sng" dirty="0"/>
          </a:p>
        </p:txBody>
      </p:sp>
      <p:sp>
        <p:nvSpPr>
          <p:cNvPr id="7" name="サブタイトル 7"/>
          <p:cNvSpPr txBox="1">
            <a:spLocks/>
          </p:cNvSpPr>
          <p:nvPr/>
        </p:nvSpPr>
        <p:spPr>
          <a:xfrm>
            <a:off x="-225477" y="4016087"/>
            <a:ext cx="8189648" cy="736124"/>
          </a:xfrm>
        </p:spPr>
        <p:txBody>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algn="l">
              <a:lnSpc>
                <a:spcPct val="100000"/>
              </a:lnSpc>
              <a:spcBef>
                <a:spcPts val="0"/>
              </a:spcBef>
            </a:pPr>
            <a:r>
              <a:rPr lang="ja-JP" altLang="en-US" sz="1800" dirty="0"/>
              <a:t>　</a:t>
            </a:r>
            <a:r>
              <a:rPr lang="ja-JP" altLang="en-US" sz="1800" b="1" u="sng" dirty="0"/>
              <a:t>東京商工会議所文京支部　行き</a:t>
            </a:r>
            <a:r>
              <a:rPr lang="ja-JP" altLang="en-US" sz="1800" dirty="0"/>
              <a:t>　　　　　　　　　　</a:t>
            </a:r>
            <a:endParaRPr lang="en-US" altLang="ja-JP" sz="1800" dirty="0"/>
          </a:p>
          <a:p>
            <a:pPr algn="l">
              <a:lnSpc>
                <a:spcPct val="100000"/>
              </a:lnSpc>
              <a:spcBef>
                <a:spcPts val="0"/>
              </a:spcBef>
            </a:pPr>
            <a:r>
              <a:rPr lang="ja-JP" altLang="en-US" sz="1800" dirty="0"/>
              <a:t>　</a:t>
            </a:r>
            <a:r>
              <a:rPr lang="en-US" altLang="ja-JP" sz="1800" dirty="0"/>
              <a:t>FAX</a:t>
            </a:r>
            <a:r>
              <a:rPr lang="ja-JP" altLang="en-US" sz="1800" dirty="0"/>
              <a:t>：０３－３８１１－２８２０　　</a:t>
            </a:r>
            <a:r>
              <a:rPr lang="en-US" altLang="ja-JP" sz="1800" dirty="0"/>
              <a:t>MAIL</a:t>
            </a:r>
            <a:r>
              <a:rPr lang="ja-JP" altLang="en-US" sz="1800" dirty="0"/>
              <a:t>：</a:t>
            </a:r>
            <a:r>
              <a:rPr lang="en-US" altLang="ja-JP" sz="1800" dirty="0"/>
              <a:t>bunkyo@tokyo-cci.or.jp</a:t>
            </a:r>
            <a:endParaRPr lang="en-US" altLang="ja-JP" sz="1400" dirty="0"/>
          </a:p>
        </p:txBody>
      </p:sp>
      <p:graphicFrame>
        <p:nvGraphicFramePr>
          <p:cNvPr id="8" name="表 7"/>
          <p:cNvGraphicFramePr>
            <a:graphicFrameLocks noGrp="1"/>
          </p:cNvGraphicFramePr>
          <p:nvPr>
            <p:extLst>
              <p:ext uri="{D42A27DB-BD31-4B8C-83A1-F6EECF244321}">
                <p14:modId xmlns:p14="http://schemas.microsoft.com/office/powerpoint/2010/main" val="3970778693"/>
              </p:ext>
            </p:extLst>
          </p:nvPr>
        </p:nvGraphicFramePr>
        <p:xfrm>
          <a:off x="132556" y="4621774"/>
          <a:ext cx="6576588" cy="4432125"/>
        </p:xfrm>
        <a:graphic>
          <a:graphicData uri="http://schemas.openxmlformats.org/drawingml/2006/table">
            <a:tbl>
              <a:tblPr firstRow="1" bandRow="1">
                <a:tableStyleId>{5C22544A-7EE6-4342-B048-85BDC9FD1C3A}</a:tableStyleId>
              </a:tblPr>
              <a:tblGrid>
                <a:gridCol w="1028114">
                  <a:extLst>
                    <a:ext uri="{9D8B030D-6E8A-4147-A177-3AD203B41FA5}">
                      <a16:colId xmlns:a16="http://schemas.microsoft.com/office/drawing/2014/main" val="4206903815"/>
                    </a:ext>
                  </a:extLst>
                </a:gridCol>
                <a:gridCol w="2260181">
                  <a:extLst>
                    <a:ext uri="{9D8B030D-6E8A-4147-A177-3AD203B41FA5}">
                      <a16:colId xmlns:a16="http://schemas.microsoft.com/office/drawing/2014/main" val="731906953"/>
                    </a:ext>
                  </a:extLst>
                </a:gridCol>
                <a:gridCol w="1057263">
                  <a:extLst>
                    <a:ext uri="{9D8B030D-6E8A-4147-A177-3AD203B41FA5}">
                      <a16:colId xmlns:a16="http://schemas.microsoft.com/office/drawing/2014/main" val="2166462015"/>
                    </a:ext>
                  </a:extLst>
                </a:gridCol>
                <a:gridCol w="2231030">
                  <a:extLst>
                    <a:ext uri="{9D8B030D-6E8A-4147-A177-3AD203B41FA5}">
                      <a16:colId xmlns:a16="http://schemas.microsoft.com/office/drawing/2014/main" val="2881280285"/>
                    </a:ext>
                  </a:extLst>
                </a:gridCol>
              </a:tblGrid>
              <a:tr h="642644">
                <a:tc>
                  <a:txBody>
                    <a:bodyPr/>
                    <a:lstStyle/>
                    <a:p>
                      <a:r>
                        <a:rPr kumimoji="1" lang="ja-JP" altLang="en-US" sz="1200" b="0" dirty="0">
                          <a:solidFill>
                            <a:sysClr val="windowText" lastClr="000000"/>
                          </a:solidFill>
                        </a:rPr>
                        <a:t>フリガナ</a:t>
                      </a:r>
                      <a:endParaRPr kumimoji="1" lang="en-US" altLang="ja-JP" sz="1200" b="0" dirty="0">
                        <a:solidFill>
                          <a:sysClr val="windowText" lastClr="000000"/>
                        </a:solidFill>
                      </a:endParaRPr>
                    </a:p>
                    <a:p>
                      <a:r>
                        <a:rPr kumimoji="1" lang="ja-JP" altLang="en-US" sz="1200" b="0" dirty="0">
                          <a:solidFill>
                            <a:sysClr val="windowText" lastClr="000000"/>
                          </a:solidFill>
                        </a:rPr>
                        <a:t>事業所名</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dirty="0">
                        <a:solidFill>
                          <a:sysClr val="windowText" lastClr="000000"/>
                        </a:solidFill>
                      </a:endParaRPr>
                    </a:p>
                    <a:p>
                      <a:endParaRPr kumimoji="1" lang="ja-JP" altLang="en-US" sz="1200" b="0" dirty="0">
                        <a:solidFill>
                          <a:sysClr val="windowText" lastClr="000000"/>
                        </a:solidFill>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ysClr val="windowText" lastClr="000000"/>
                          </a:solidFill>
                        </a:rPr>
                        <a:t>業種</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dirty="0"/>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6203875"/>
                  </a:ext>
                </a:extLst>
              </a:tr>
              <a:tr h="642644">
                <a:tc>
                  <a:txBody>
                    <a:bodyPr/>
                    <a:lstStyle/>
                    <a:p>
                      <a:r>
                        <a:rPr kumimoji="1" lang="ja-JP" altLang="en-US" sz="1200" b="0" dirty="0">
                          <a:solidFill>
                            <a:sysClr val="windowText" lastClr="000000"/>
                          </a:solidFill>
                        </a:rPr>
                        <a:t>代表者名</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dirty="0">
                        <a:solidFill>
                          <a:sysClr val="windowText" lastClr="000000"/>
                        </a:solidFill>
                      </a:endParaRPr>
                    </a:p>
                    <a:p>
                      <a:endParaRPr kumimoji="1" lang="ja-JP" altLang="en-US" sz="1200" b="0" dirty="0">
                        <a:solidFill>
                          <a:sysClr val="windowText" lastClr="000000"/>
                        </a:solidFill>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ysClr val="windowText" lastClr="000000"/>
                          </a:solidFill>
                        </a:rPr>
                        <a:t>従業員数</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t>　　　　　　　　　　   人</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5640024"/>
                  </a:ext>
                </a:extLst>
              </a:tr>
              <a:tr h="642644">
                <a:tc>
                  <a:txBody>
                    <a:bodyPr/>
                    <a:lstStyle/>
                    <a:p>
                      <a:r>
                        <a:rPr kumimoji="1" lang="ja-JP" altLang="en-US" sz="1200" b="0" dirty="0">
                          <a:solidFill>
                            <a:sysClr val="windowText" lastClr="000000"/>
                          </a:solidFill>
                        </a:rPr>
                        <a:t>所在地</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200" b="0" dirty="0">
                          <a:solidFill>
                            <a:sysClr val="windowText" lastClr="000000"/>
                          </a:solidFill>
                        </a:rPr>
                        <a:t>〒</a:t>
                      </a:r>
                      <a:endParaRPr kumimoji="1" lang="en-US" altLang="ja-JP" sz="1200" b="0" dirty="0">
                        <a:solidFill>
                          <a:sysClr val="windowText" lastClr="000000"/>
                        </a:solidFill>
                      </a:endParaRPr>
                    </a:p>
                    <a:p>
                      <a:r>
                        <a:rPr kumimoji="1" lang="ja-JP" altLang="en-US" sz="1200" b="0" dirty="0">
                          <a:solidFill>
                            <a:sysClr val="windowText" lastClr="000000"/>
                          </a:solidFill>
                        </a:rPr>
                        <a:t>文京区　　　　　　　　　　　　　　　　</a:t>
                      </a:r>
                      <a:r>
                        <a:rPr kumimoji="1" lang="en-US" altLang="ja-JP" sz="1200" b="0" dirty="0">
                          <a:solidFill>
                            <a:sysClr val="windowText" lastClr="000000"/>
                          </a:solidFill>
                        </a:rPr>
                        <a:t>TEL</a:t>
                      </a:r>
                      <a:r>
                        <a:rPr kumimoji="1" lang="ja-JP" altLang="en-US" sz="1200" b="0" dirty="0">
                          <a:solidFill>
                            <a:sysClr val="windowText" lastClr="000000"/>
                          </a:solidFill>
                        </a:rPr>
                        <a:t>　　　－　　　  －</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6179688"/>
                  </a:ext>
                </a:extLst>
              </a:tr>
              <a:tr h="489269">
                <a:tc>
                  <a:txBody>
                    <a:bodyPr/>
                    <a:lstStyle/>
                    <a:p>
                      <a:r>
                        <a:rPr kumimoji="1" lang="ja-JP" altLang="en-US" sz="1200" b="0" dirty="0">
                          <a:solidFill>
                            <a:sysClr val="windowText" lastClr="000000"/>
                          </a:solidFill>
                        </a:rPr>
                        <a:t>希望日</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200" b="0" baseline="0" dirty="0">
                          <a:solidFill>
                            <a:sysClr val="windowText" lastClr="000000"/>
                          </a:solidFill>
                        </a:rPr>
                        <a:t>　　　　</a:t>
                      </a:r>
                      <a:endParaRPr kumimoji="1" lang="en-US" altLang="ja-JP" sz="1200" b="0" baseline="0" dirty="0">
                        <a:solidFill>
                          <a:sysClr val="windowText" lastClr="000000"/>
                        </a:solidFill>
                      </a:endParaRPr>
                    </a:p>
                    <a:p>
                      <a:r>
                        <a:rPr kumimoji="1" lang="ja-JP" altLang="en-US" sz="1200" b="0" baseline="0" dirty="0">
                          <a:solidFill>
                            <a:sysClr val="windowText" lastClr="000000"/>
                          </a:solidFill>
                        </a:rPr>
                        <a:t>　　　　　　　月　　　日　（　　）</a:t>
                      </a:r>
                      <a:endParaRPr kumimoji="1" lang="en-US" altLang="ja-JP" sz="1200" b="0" baseline="0" dirty="0">
                        <a:solidFill>
                          <a:sysClr val="windowText" lastClr="000000"/>
                        </a:solidFill>
                      </a:endParaRPr>
                    </a:p>
                    <a:p>
                      <a:r>
                        <a:rPr kumimoji="1" lang="ja-JP" altLang="en-US" sz="1200" b="0" baseline="0" dirty="0">
                          <a:solidFill>
                            <a:sysClr val="windowText" lastClr="000000"/>
                          </a:solidFill>
                        </a:rPr>
                        <a:t>　</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ja-JP" altLang="en-US" dirty="0"/>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ysClr val="windowText" lastClr="000000"/>
                        </a:solidFill>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2617662"/>
                  </a:ext>
                </a:extLst>
              </a:tr>
              <a:tr h="865893">
                <a:tc>
                  <a:txBody>
                    <a:bodyPr/>
                    <a:lstStyle/>
                    <a:p>
                      <a:r>
                        <a:rPr kumimoji="1" lang="ja-JP" altLang="en-US" sz="1200" b="0" dirty="0">
                          <a:solidFill>
                            <a:sysClr val="windowText" lastClr="000000"/>
                          </a:solidFill>
                        </a:rPr>
                        <a:t>希望時間</a:t>
                      </a:r>
                      <a:endParaRPr kumimoji="1" lang="en-US" altLang="ja-JP" sz="1200" b="0" dirty="0">
                        <a:solidFill>
                          <a:sysClr val="windowText" lastClr="000000"/>
                        </a:solidFill>
                      </a:endParaRPr>
                    </a:p>
                    <a:p>
                      <a:pPr marL="0" marR="0" lvl="0" indent="0" algn="l" defTabSz="1425550" rtl="0" eaLnBrk="1" fontAlgn="auto" latinLnBrk="0" hangingPunct="1">
                        <a:lnSpc>
                          <a:spcPct val="100000"/>
                        </a:lnSpc>
                        <a:spcBef>
                          <a:spcPts val="0"/>
                        </a:spcBef>
                        <a:spcAft>
                          <a:spcPts val="0"/>
                        </a:spcAft>
                        <a:buClrTx/>
                        <a:buSzTx/>
                        <a:buFontTx/>
                        <a:buNone/>
                        <a:tabLst/>
                        <a:defRPr/>
                      </a:pPr>
                      <a:r>
                        <a:rPr kumimoji="1" lang="en-US" altLang="ja-JP" sz="700" b="0" dirty="0">
                          <a:solidFill>
                            <a:sysClr val="windowText" lastClr="000000"/>
                          </a:solidFill>
                        </a:rPr>
                        <a:t>(</a:t>
                      </a:r>
                      <a:r>
                        <a:rPr kumimoji="1" lang="ja-JP" altLang="en-US" sz="700" b="0" dirty="0">
                          <a:solidFill>
                            <a:sysClr val="windowText" lastClr="000000"/>
                          </a:solidFill>
                        </a:rPr>
                        <a:t>該当にチェック</a:t>
                      </a:r>
                      <a:r>
                        <a:rPr kumimoji="1" lang="en-US" altLang="ja-JP" sz="700" b="0" dirty="0">
                          <a:solidFill>
                            <a:sysClr val="windowText" lastClr="000000"/>
                          </a:solidFill>
                        </a:rPr>
                        <a:t>)</a:t>
                      </a:r>
                      <a:endParaRPr kumimoji="1" lang="ja-JP" altLang="en-US" sz="700" b="0" dirty="0">
                        <a:solidFill>
                          <a:sysClr val="windowText" lastClr="000000"/>
                        </a:solidFill>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200" b="0" dirty="0">
                          <a:solidFill>
                            <a:sysClr val="windowText" lastClr="000000"/>
                          </a:solidFill>
                        </a:rPr>
                        <a:t>　　　□　午後１時００分～１時５０分　　</a:t>
                      </a:r>
                      <a:endParaRPr kumimoji="1" lang="en-US" altLang="ja-JP" sz="1200" b="0" dirty="0">
                        <a:solidFill>
                          <a:sysClr val="windowText" lastClr="000000"/>
                        </a:solidFill>
                      </a:endParaRPr>
                    </a:p>
                    <a:p>
                      <a:r>
                        <a:rPr kumimoji="1" lang="ja-JP" altLang="en-US" sz="1200" b="0" dirty="0">
                          <a:solidFill>
                            <a:sysClr val="windowText" lastClr="000000"/>
                          </a:solidFill>
                        </a:rPr>
                        <a:t>　　　□　午後２時００分～２時５０分</a:t>
                      </a:r>
                      <a:endParaRPr kumimoji="1" lang="en-US" altLang="ja-JP" sz="1200" b="0" dirty="0">
                        <a:solidFill>
                          <a:sysClr val="windowText" lastClr="000000"/>
                        </a:solidFill>
                      </a:endParaRPr>
                    </a:p>
                    <a:p>
                      <a:r>
                        <a:rPr kumimoji="1" lang="ja-JP" altLang="en-US" sz="1200" b="0" dirty="0">
                          <a:solidFill>
                            <a:sysClr val="windowText" lastClr="000000"/>
                          </a:solidFill>
                        </a:rPr>
                        <a:t>　　　□　午後３時００分～３時５０分　　</a:t>
                      </a:r>
                      <a:endParaRPr kumimoji="1" lang="en-US" altLang="ja-JP" sz="1200" b="0" dirty="0">
                        <a:solidFill>
                          <a:sysClr val="windowText" lastClr="000000"/>
                        </a:solidFill>
                      </a:endParaRPr>
                    </a:p>
                    <a:p>
                      <a:r>
                        <a:rPr kumimoji="1" lang="ja-JP" altLang="en-US" sz="1200" b="0" dirty="0">
                          <a:solidFill>
                            <a:sysClr val="windowText" lastClr="000000"/>
                          </a:solidFill>
                        </a:rPr>
                        <a:t>　　　□　午後４時００分～４時５０分　　</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683412140"/>
                  </a:ext>
                </a:extLst>
              </a:tr>
              <a:tr h="950119">
                <a:tc>
                  <a:txBody>
                    <a:bodyPr/>
                    <a:lstStyle/>
                    <a:p>
                      <a:r>
                        <a:rPr kumimoji="1" lang="ja-JP" altLang="en-US" sz="1200" b="0" dirty="0">
                          <a:solidFill>
                            <a:sysClr val="windowText" lastClr="000000"/>
                          </a:solidFill>
                        </a:rPr>
                        <a:t>相談内容</a:t>
                      </a:r>
                      <a:endParaRPr kumimoji="1" lang="en-US" altLang="ja-JP" sz="1200" b="0" dirty="0">
                        <a:solidFill>
                          <a:sysClr val="windowText" lastClr="000000"/>
                        </a:solidFill>
                      </a:endParaRPr>
                    </a:p>
                    <a:p>
                      <a:r>
                        <a:rPr kumimoji="1" lang="ja-JP" altLang="en-US" sz="1050" b="0" dirty="0">
                          <a:solidFill>
                            <a:sysClr val="windowText" lastClr="000000"/>
                          </a:solidFill>
                        </a:rPr>
                        <a:t>（可能な限り　　具体的に）</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en-US" altLang="ja-JP" sz="1200" b="0" dirty="0">
                        <a:solidFill>
                          <a:sysClr val="windowText" lastClr="000000"/>
                        </a:solidFill>
                      </a:endParaRPr>
                    </a:p>
                    <a:p>
                      <a:endParaRPr kumimoji="1" lang="en-US" altLang="ja-JP" sz="1200" b="0" dirty="0">
                        <a:solidFill>
                          <a:sysClr val="windowText" lastClr="000000"/>
                        </a:solidFill>
                      </a:endParaRPr>
                    </a:p>
                    <a:p>
                      <a:endParaRPr kumimoji="1" lang="en-US" altLang="ja-JP" sz="1200" b="0" dirty="0">
                        <a:solidFill>
                          <a:sysClr val="windowText" lastClr="000000"/>
                        </a:solidFill>
                      </a:endParaRPr>
                    </a:p>
                    <a:p>
                      <a:endParaRPr kumimoji="1" lang="en-US" altLang="ja-JP" sz="1200" b="0" dirty="0">
                        <a:solidFill>
                          <a:sysClr val="windowText" lastClr="000000"/>
                        </a:solidFill>
                      </a:endParaRPr>
                    </a:p>
                    <a:p>
                      <a:r>
                        <a:rPr kumimoji="1" lang="ja-JP" altLang="en-US" sz="1050" b="0" dirty="0">
                          <a:solidFill>
                            <a:sysClr val="windowText" lastClr="000000"/>
                          </a:solidFill>
                        </a:rPr>
                        <a:t>例：特許申請手続きについて、商標権の活用・トラブルについて　など</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520082271"/>
                  </a:ext>
                </a:extLst>
              </a:tr>
            </a:tbl>
          </a:graphicData>
        </a:graphic>
      </p:graphicFrame>
      <p:sp>
        <p:nvSpPr>
          <p:cNvPr id="10" name="サブタイトル 7"/>
          <p:cNvSpPr txBox="1">
            <a:spLocks/>
          </p:cNvSpPr>
          <p:nvPr/>
        </p:nvSpPr>
        <p:spPr>
          <a:xfrm>
            <a:off x="-225477" y="9158591"/>
            <a:ext cx="8189648" cy="614059"/>
          </a:xfrm>
        </p:spPr>
        <p:txBody>
          <a:bodyPr/>
          <a:lstStyle>
            <a:lvl1pPr marL="0" indent="0" algn="ctr" defTabSz="1425550" rtl="0" eaLnBrk="1" latinLnBrk="0" hangingPunct="1">
              <a:lnSpc>
                <a:spcPct val="90000"/>
              </a:lnSpc>
              <a:spcBef>
                <a:spcPts val="1559"/>
              </a:spcBef>
              <a:buFont typeface="Arial" panose="020B0604020202020204" pitchFamily="34" charset="0"/>
              <a:buNone/>
              <a:defRPr kumimoji="1" sz="3742" kern="1200">
                <a:solidFill>
                  <a:schemeClr val="tx1"/>
                </a:solidFill>
                <a:latin typeface="+mn-lt"/>
                <a:ea typeface="+mn-ea"/>
                <a:cs typeface="+mn-cs"/>
              </a:defRPr>
            </a:lvl1pPr>
            <a:lvl2pPr marL="712775" indent="0" algn="ctr" defTabSz="1425550" rtl="0" eaLnBrk="1" latinLnBrk="0" hangingPunct="1">
              <a:lnSpc>
                <a:spcPct val="90000"/>
              </a:lnSpc>
              <a:spcBef>
                <a:spcPts val="780"/>
              </a:spcBef>
              <a:buFont typeface="Arial" panose="020B0604020202020204" pitchFamily="34" charset="0"/>
              <a:buNone/>
              <a:defRPr kumimoji="1" sz="3118" kern="1200">
                <a:solidFill>
                  <a:schemeClr val="tx1"/>
                </a:solidFill>
                <a:latin typeface="+mn-lt"/>
                <a:ea typeface="+mn-ea"/>
                <a:cs typeface="+mn-cs"/>
              </a:defRPr>
            </a:lvl2pPr>
            <a:lvl3pPr marL="1425550" indent="0" algn="ctr" defTabSz="1425550" rtl="0" eaLnBrk="1" latinLnBrk="0" hangingPunct="1">
              <a:lnSpc>
                <a:spcPct val="90000"/>
              </a:lnSpc>
              <a:spcBef>
                <a:spcPts val="780"/>
              </a:spcBef>
              <a:buFont typeface="Arial" panose="020B0604020202020204" pitchFamily="34" charset="0"/>
              <a:buNone/>
              <a:defRPr kumimoji="1" sz="2806" kern="1200">
                <a:solidFill>
                  <a:schemeClr val="tx1"/>
                </a:solidFill>
                <a:latin typeface="+mn-lt"/>
                <a:ea typeface="+mn-ea"/>
                <a:cs typeface="+mn-cs"/>
              </a:defRPr>
            </a:lvl3pPr>
            <a:lvl4pPr marL="21383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4pPr>
            <a:lvl5pPr marL="285109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5pPr>
            <a:lvl6pPr marL="356387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6pPr>
            <a:lvl7pPr marL="4276649"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7pPr>
            <a:lvl8pPr marL="4989424"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8pPr>
            <a:lvl9pPr marL="5702198" indent="0" algn="ctr" defTabSz="1425550" rtl="0" eaLnBrk="1" latinLnBrk="0" hangingPunct="1">
              <a:lnSpc>
                <a:spcPct val="90000"/>
              </a:lnSpc>
              <a:spcBef>
                <a:spcPts val="780"/>
              </a:spcBef>
              <a:buFont typeface="Arial" panose="020B0604020202020204" pitchFamily="34" charset="0"/>
              <a:buNone/>
              <a:defRPr kumimoji="1" sz="2494" kern="1200">
                <a:solidFill>
                  <a:schemeClr val="tx1"/>
                </a:solidFill>
                <a:latin typeface="+mn-lt"/>
                <a:ea typeface="+mn-ea"/>
                <a:cs typeface="+mn-cs"/>
              </a:defRPr>
            </a:lvl9pPr>
          </a:lstStyle>
          <a:p>
            <a:pPr algn="l">
              <a:lnSpc>
                <a:spcPct val="100000"/>
              </a:lnSpc>
              <a:spcBef>
                <a:spcPts val="0"/>
              </a:spcBef>
            </a:pPr>
            <a:r>
              <a:rPr lang="ja-JP" altLang="en-US" sz="1083" dirty="0"/>
              <a:t>     </a:t>
            </a:r>
            <a:r>
              <a:rPr lang="en-US" altLang="ja-JP" sz="1083" dirty="0"/>
              <a:t>※</a:t>
            </a:r>
            <a:r>
              <a:rPr lang="ja-JP" altLang="en-US" sz="1083" dirty="0"/>
              <a:t>受付後こちらから電話差し上げます。参加券等は発行いたしません。当日は直接窓口へお越しください。</a:t>
            </a:r>
            <a:endParaRPr lang="en-US" altLang="ja-JP" sz="1083" dirty="0"/>
          </a:p>
          <a:p>
            <a:pPr algn="l">
              <a:lnSpc>
                <a:spcPct val="100000"/>
              </a:lnSpc>
              <a:spcBef>
                <a:spcPts val="0"/>
              </a:spcBef>
            </a:pPr>
            <a:r>
              <a:rPr lang="ja-JP" altLang="en-US" sz="1083" dirty="0"/>
              <a:t>     </a:t>
            </a:r>
            <a:r>
              <a:rPr lang="en-US" altLang="ja-JP" sz="1083" dirty="0"/>
              <a:t>※</a:t>
            </a:r>
            <a:r>
              <a:rPr lang="ja-JP" altLang="en-US" sz="1083" dirty="0"/>
              <a:t>ご記入いただいた内容は、本相談に利用するほか、東京商工会議所からの各種情報提供のため利用すること</a:t>
            </a:r>
            <a:endParaRPr lang="en-US" altLang="ja-JP" sz="1083" dirty="0"/>
          </a:p>
          <a:p>
            <a:pPr algn="l">
              <a:lnSpc>
                <a:spcPct val="100000"/>
              </a:lnSpc>
              <a:spcBef>
                <a:spcPts val="0"/>
              </a:spcBef>
            </a:pPr>
            <a:r>
              <a:rPr lang="ja-JP" altLang="en-US" sz="1083" dirty="0"/>
              <a:t>　　があります。</a:t>
            </a:r>
            <a:endParaRPr lang="en-US" altLang="ja-JP" sz="1083" dirty="0"/>
          </a:p>
          <a:p>
            <a:pPr algn="l">
              <a:lnSpc>
                <a:spcPct val="150000"/>
              </a:lnSpc>
              <a:spcBef>
                <a:spcPts val="0"/>
              </a:spcBef>
            </a:pPr>
            <a:endParaRPr lang="en-US" altLang="ja-JP" sz="1192" dirty="0"/>
          </a:p>
        </p:txBody>
      </p:sp>
      <p:cxnSp>
        <p:nvCxnSpPr>
          <p:cNvPr id="12" name="直線コネクタ 11"/>
          <p:cNvCxnSpPr/>
          <p:nvPr/>
        </p:nvCxnSpPr>
        <p:spPr>
          <a:xfrm>
            <a:off x="-285750" y="3529013"/>
            <a:ext cx="7532688"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662745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