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7" r:id="rId2"/>
    <p:sldId id="259" r:id="rId3"/>
    <p:sldId id="277" r:id="rId4"/>
    <p:sldId id="297" r:id="rId5"/>
    <p:sldId id="298" r:id="rId6"/>
    <p:sldId id="276" r:id="rId7"/>
    <p:sldId id="283" r:id="rId8"/>
    <p:sldId id="299" r:id="rId9"/>
    <p:sldId id="285" r:id="rId10"/>
    <p:sldId id="290" r:id="rId11"/>
    <p:sldId id="295" r:id="rId12"/>
    <p:sldId id="296" r:id="rId13"/>
    <p:sldId id="263" r:id="rId14"/>
    <p:sldId id="292" r:id="rId1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小林 篤史" initials="小林" lastIdx="5" clrIdx="0">
    <p:extLst>
      <p:ext uri="{19B8F6BF-5375-455C-9EA6-DF929625EA0E}">
        <p15:presenceInfo xmlns:p15="http://schemas.microsoft.com/office/powerpoint/2012/main" userId="小林 篤史"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25" d="100"/>
          <a:sy n="125" d="100"/>
        </p:scale>
        <p:origin x="-6" y="-258"/>
      </p:cViewPr>
      <p:guideLst/>
    </p:cSldViewPr>
  </p:slideViewPr>
  <p:notesTextViewPr>
    <p:cViewPr>
      <p:scale>
        <a:sx n="3" d="2"/>
        <a:sy n="3" d="2"/>
      </p:scale>
      <p:origin x="0" y="0"/>
    </p:cViewPr>
  </p:notesTextViewPr>
  <p:notesViewPr>
    <p:cSldViewPr snapToGrid="0" showGuides="1">
      <p:cViewPr varScale="1">
        <p:scale>
          <a:sx n="88" d="100"/>
          <a:sy n="88" d="100"/>
        </p:scale>
        <p:origin x="3821" y="9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23348A-ACC8-45A8-9E4E-4F1FE289E767}" type="datetimeFigureOut">
              <a:rPr kumimoji="1" lang="ja-JP" altLang="en-US" smtClean="0"/>
              <a:t>2025/8/8</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49ED453-95AC-4C8B-BD4F-5EB942C1270A}" type="slidenum">
              <a:rPr kumimoji="1" lang="ja-JP" altLang="en-US" smtClean="0"/>
              <a:t>‹#›</a:t>
            </a:fld>
            <a:endParaRPr kumimoji="1" lang="ja-JP" altLang="en-US"/>
          </a:p>
        </p:txBody>
      </p:sp>
    </p:spTree>
    <p:extLst>
      <p:ext uri="{BB962C8B-B14F-4D97-AF65-F5344CB8AC3E}">
        <p14:creationId xmlns:p14="http://schemas.microsoft.com/office/powerpoint/2010/main" val="2620224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B10E34-D49C-4E99-9982-D74739741FC2}" type="datetimeFigureOut">
              <a:rPr kumimoji="1" lang="ja-JP" altLang="en-US" smtClean="0"/>
              <a:t>2025/8/8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E36D06-D2CE-48C8-9A5A-A8A4FB82BBD8}" type="slidenum">
              <a:rPr kumimoji="1" lang="ja-JP" altLang="en-US" smtClean="0"/>
              <a:t>‹#›</a:t>
            </a:fld>
            <a:endParaRPr kumimoji="1" lang="ja-JP" altLang="en-US"/>
          </a:p>
        </p:txBody>
      </p:sp>
    </p:spTree>
    <p:extLst>
      <p:ext uri="{BB962C8B-B14F-4D97-AF65-F5344CB8AC3E}">
        <p14:creationId xmlns:p14="http://schemas.microsoft.com/office/powerpoint/2010/main" val="167254961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630238"/>
            <a:ext cx="5486400" cy="3086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9AAED7-EB68-B44B-A29A-E9CFE7A1147D}" type="slidenum">
              <a:rPr kumimoji="1" lang="ja-JP" altLang="en-US" sz="1200" b="0" i="0" u="none" strike="noStrike" kern="1200" cap="none" spc="0" normalizeH="0" baseline="0" noProof="0" smtClean="0">
                <a:ln>
                  <a:noFill/>
                </a:ln>
                <a:solidFill>
                  <a:srgbClr val="000000"/>
                </a:solidFill>
                <a:effectLst/>
                <a:uLnTx/>
                <a:uFillTx/>
                <a:latin typeface="Arial"/>
                <a:ea typeface="Meiryo UI"/>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1200" b="0" i="0" u="none" strike="noStrike" kern="1200" cap="none" spc="0" normalizeH="0" baseline="0" noProof="0">
              <a:ln>
                <a:noFill/>
              </a:ln>
              <a:solidFill>
                <a:srgbClr val="000000"/>
              </a:solidFill>
              <a:effectLst/>
              <a:uLnTx/>
              <a:uFillTx/>
              <a:latin typeface="Arial"/>
              <a:ea typeface="Meiryo UI"/>
              <a:cs typeface="+mn-cs"/>
            </a:endParaRPr>
          </a:p>
        </p:txBody>
      </p:sp>
    </p:spTree>
    <p:extLst>
      <p:ext uri="{BB962C8B-B14F-4D97-AF65-F5344CB8AC3E}">
        <p14:creationId xmlns:p14="http://schemas.microsoft.com/office/powerpoint/2010/main" val="873200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630238"/>
            <a:ext cx="5486400" cy="3086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9AAED7-EB68-B44B-A29A-E9CFE7A1147D}" type="slidenum">
              <a:rPr kumimoji="1" lang="ja-JP" altLang="en-US" sz="1200" b="0" i="0" u="none" strike="noStrike" kern="1200" cap="none" spc="0" normalizeH="0" baseline="0" noProof="0" smtClean="0">
                <a:ln>
                  <a:noFill/>
                </a:ln>
                <a:solidFill>
                  <a:srgbClr val="000000"/>
                </a:solidFill>
                <a:effectLst/>
                <a:uLnTx/>
                <a:uFillTx/>
                <a:latin typeface="Arial"/>
                <a:ea typeface="Meiryo UI"/>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1200" b="0" i="0" u="none" strike="noStrike" kern="1200" cap="none" spc="0" normalizeH="0" baseline="0" noProof="0">
              <a:ln>
                <a:noFill/>
              </a:ln>
              <a:solidFill>
                <a:srgbClr val="000000"/>
              </a:solidFill>
              <a:effectLst/>
              <a:uLnTx/>
              <a:uFillTx/>
              <a:latin typeface="Arial"/>
              <a:ea typeface="Meiryo UI"/>
              <a:cs typeface="+mn-cs"/>
            </a:endParaRPr>
          </a:p>
        </p:txBody>
      </p:sp>
    </p:spTree>
    <p:extLst>
      <p:ext uri="{BB962C8B-B14F-4D97-AF65-F5344CB8AC3E}">
        <p14:creationId xmlns:p14="http://schemas.microsoft.com/office/powerpoint/2010/main" val="1130627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630238"/>
            <a:ext cx="5486400" cy="3086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9AAED7-EB68-B44B-A29A-E9CFE7A1147D}" type="slidenum">
              <a:rPr kumimoji="1" lang="ja-JP" altLang="en-US" sz="1200" b="0" i="0" u="none" strike="noStrike" kern="1200" cap="none" spc="0" normalizeH="0" baseline="0" noProof="0" smtClean="0">
                <a:ln>
                  <a:noFill/>
                </a:ln>
                <a:solidFill>
                  <a:srgbClr val="000000"/>
                </a:solidFill>
                <a:effectLst/>
                <a:uLnTx/>
                <a:uFillTx/>
                <a:latin typeface="Arial"/>
                <a:ea typeface="Meiryo UI"/>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1200" b="0" i="0" u="none" strike="noStrike" kern="1200" cap="none" spc="0" normalizeH="0" baseline="0" noProof="0">
              <a:ln>
                <a:noFill/>
              </a:ln>
              <a:solidFill>
                <a:srgbClr val="000000"/>
              </a:solidFill>
              <a:effectLst/>
              <a:uLnTx/>
              <a:uFillTx/>
              <a:latin typeface="Arial"/>
              <a:ea typeface="Meiryo UI"/>
              <a:cs typeface="+mn-cs"/>
            </a:endParaRPr>
          </a:p>
        </p:txBody>
      </p:sp>
    </p:spTree>
    <p:extLst>
      <p:ext uri="{BB962C8B-B14F-4D97-AF65-F5344CB8AC3E}">
        <p14:creationId xmlns:p14="http://schemas.microsoft.com/office/powerpoint/2010/main" val="1490569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272598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16A1EA45-BF6A-8E89-F9CE-BFA62AF363CC}"/>
              </a:ext>
            </a:extLst>
          </p:cNvPr>
          <p:cNvSpPr txBox="1"/>
          <p:nvPr userDrawn="1"/>
        </p:nvSpPr>
        <p:spPr>
          <a:xfrm>
            <a:off x="5943000" y="6644398"/>
            <a:ext cx="306000"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1000" b="1" smtClean="0">
                <a:solidFill>
                  <a:srgbClr val="6B6B6B"/>
                </a:solidFill>
                <a:latin typeface="BIZ UDゴシック" panose="020B0400000000000000" pitchFamily="49" charset="-128"/>
                <a:ea typeface="BIZ UDゴシック" panose="020B0400000000000000" pitchFamily="49" charset="-128"/>
              </a:rPr>
              <a:pPr algn="ctr"/>
              <a:t>‹#›</a:t>
            </a:fld>
            <a:endParaRPr kumimoji="0" lang="en-US" altLang="ja-JP" sz="1000" b="1" dirty="0">
              <a:solidFill>
                <a:srgbClr val="6B6B6B"/>
              </a:solidFill>
              <a:latin typeface="BIZ UDゴシック" panose="020B0400000000000000" pitchFamily="49" charset="-128"/>
              <a:ea typeface="BIZ UDゴシック" panose="020B0400000000000000" pitchFamily="49" charset="-128"/>
              <a:cs typeface="Meiryo UI" pitchFamily="50" charset="-128"/>
            </a:endParaRPr>
          </a:p>
        </p:txBody>
      </p:sp>
      <p:sp>
        <p:nvSpPr>
          <p:cNvPr id="16" name="Title 1"/>
          <p:cNvSpPr>
            <a:spLocks noGrp="1"/>
          </p:cNvSpPr>
          <p:nvPr>
            <p:ph type="title" hasCustomPrompt="1"/>
          </p:nvPr>
        </p:nvSpPr>
        <p:spPr>
          <a:xfrm>
            <a:off x="164757" y="0"/>
            <a:ext cx="12027243" cy="864973"/>
          </a:xfrm>
          <a:noFill/>
        </p:spPr>
        <p:txBody>
          <a:bodyPr anchor="b" anchorCtr="0">
            <a:normAutofit/>
          </a:bodyPr>
          <a:lstStyle>
            <a:lvl1pPr>
              <a:defRPr sz="2400" b="0">
                <a:solidFill>
                  <a:schemeClr val="tx1"/>
                </a:solidFill>
                <a:latin typeface="Meiryo UI" panose="020B0604030504040204" pitchFamily="50" charset="-128"/>
                <a:ea typeface="Meiryo UI" panose="020B0604030504040204" pitchFamily="50" charset="-128"/>
              </a:defRPr>
            </a:lvl1pPr>
          </a:lstStyle>
          <a:p>
            <a:r>
              <a:rPr lang="ja-JP" altLang="en-US" dirty="0"/>
              <a:t>スライドタイトル</a:t>
            </a:r>
            <a:endParaRPr lang="en-US" dirty="0"/>
          </a:p>
        </p:txBody>
      </p:sp>
      <p:sp>
        <p:nvSpPr>
          <p:cNvPr id="17" name="テキスト プレースホルダー 7">
            <a:extLst>
              <a:ext uri="{FF2B5EF4-FFF2-40B4-BE49-F238E27FC236}">
                <a16:creationId xmlns:a16="http://schemas.microsoft.com/office/drawing/2014/main" id="{352AA91C-BA99-49B3-A2B3-A46CC27EDD4C}"/>
              </a:ext>
            </a:extLst>
          </p:cNvPr>
          <p:cNvSpPr>
            <a:spLocks noGrp="1"/>
          </p:cNvSpPr>
          <p:nvPr>
            <p:ph type="body" sz="quarter" idx="13" hasCustomPrompt="1"/>
          </p:nvPr>
        </p:nvSpPr>
        <p:spPr>
          <a:xfrm>
            <a:off x="164757" y="938530"/>
            <a:ext cx="12027243" cy="421740"/>
          </a:xfrm>
          <a:ln>
            <a:noFill/>
          </a:ln>
        </p:spPr>
        <p:txBody>
          <a:bodyPr>
            <a:noAutofit/>
          </a:bodyPr>
          <a:lstStyle>
            <a:lvl1pPr marL="0" indent="0">
              <a:buNone/>
              <a:defRPr sz="2000">
                <a:latin typeface="Meiryo UI" panose="020B0604030504040204" pitchFamily="50" charset="-128"/>
                <a:ea typeface="Meiryo UI" panose="020B0604030504040204" pitchFamily="50" charset="-128"/>
              </a:defRPr>
            </a:lvl1pPr>
            <a:lvl2pPr>
              <a:defRPr sz="2000"/>
            </a:lvl2pPr>
            <a:lvl3pPr>
              <a:defRPr sz="2000"/>
            </a:lvl3pPr>
            <a:lvl4pPr>
              <a:defRPr sz="2000"/>
            </a:lvl4pPr>
            <a:lvl5pPr>
              <a:defRPr sz="2000"/>
            </a:lvl5pPr>
          </a:lstStyle>
          <a:p>
            <a:pPr lvl="0"/>
            <a:r>
              <a:rPr kumimoji="1" lang="ja-JP" altLang="en-US" dirty="0"/>
              <a:t>スライドメッセージ</a:t>
            </a:r>
          </a:p>
        </p:txBody>
      </p:sp>
      <p:cxnSp>
        <p:nvCxnSpPr>
          <p:cNvPr id="18" name="直線コネクタ 17">
            <a:extLst>
              <a:ext uri="{FF2B5EF4-FFF2-40B4-BE49-F238E27FC236}">
                <a16:creationId xmlns:a16="http://schemas.microsoft.com/office/drawing/2014/main" id="{2608B1AB-62A6-4F54-B5A1-4C62CD78A7D1}"/>
              </a:ext>
            </a:extLst>
          </p:cNvPr>
          <p:cNvCxnSpPr/>
          <p:nvPr userDrawn="1"/>
        </p:nvCxnSpPr>
        <p:spPr>
          <a:xfrm>
            <a:off x="0" y="908050"/>
            <a:ext cx="12192000"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9243417"/>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3" name="正方形/長方形 2"/>
          <p:cNvSpPr/>
          <p:nvPr userDrawn="1"/>
        </p:nvSpPr>
        <p:spPr>
          <a:xfrm>
            <a:off x="0" y="0"/>
            <a:ext cx="12192000"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a:solidFill>
                  <a:schemeClr val="bg1"/>
                </a:solidFill>
              </a:rPr>
              <a:t>APPENDIX</a:t>
            </a:r>
            <a:endParaRPr kumimoji="1" lang="ja-JP" altLang="en-US" sz="3200" dirty="0">
              <a:solidFill>
                <a:schemeClr val="bg1"/>
              </a:solidFill>
            </a:endParaRPr>
          </a:p>
        </p:txBody>
      </p:sp>
    </p:spTree>
    <p:extLst>
      <p:ext uri="{BB962C8B-B14F-4D97-AF65-F5344CB8AC3E}">
        <p14:creationId xmlns:p14="http://schemas.microsoft.com/office/powerpoint/2010/main" val="876241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画像3枚">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4F42E522-CE3A-6008-C8C6-04F66A8E510F}"/>
              </a:ext>
            </a:extLst>
          </p:cNvPr>
          <p:cNvSpPr>
            <a:spLocks noGrp="1"/>
          </p:cNvSpPr>
          <p:nvPr>
            <p:ph type="title" hasCustomPrompt="1"/>
          </p:nvPr>
        </p:nvSpPr>
        <p:spPr>
          <a:xfrm>
            <a:off x="370800" y="334800"/>
            <a:ext cx="11448000" cy="412538"/>
          </a:xfrm>
        </p:spPr>
        <p:txBody>
          <a:bodyPr tIns="0" bIns="0">
            <a:noAutofit/>
          </a:bodyPr>
          <a:lstStyle>
            <a:lvl1pPr>
              <a:defRPr sz="2600"/>
            </a:lvl1pPr>
          </a:lstStyle>
          <a:p>
            <a:r>
              <a:rPr kumimoji="1" lang="ja-JP" altLang="en-US"/>
              <a:t>［タイトル］</a:t>
            </a:r>
          </a:p>
        </p:txBody>
      </p:sp>
      <p:sp>
        <p:nvSpPr>
          <p:cNvPr id="4" name="テキスト ボックス 3">
            <a:extLst>
              <a:ext uri="{FF2B5EF4-FFF2-40B4-BE49-F238E27FC236}">
                <a16:creationId xmlns:a16="http://schemas.microsoft.com/office/drawing/2014/main" id="{8C3C35FC-0C2C-C5D6-0210-3A570FE264A2}"/>
              </a:ext>
            </a:extLst>
          </p:cNvPr>
          <p:cNvSpPr txBox="1"/>
          <p:nvPr userDrawn="1"/>
        </p:nvSpPr>
        <p:spPr>
          <a:xfrm>
            <a:off x="5943600" y="6562800"/>
            <a:ext cx="306000"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rPr>
              <a:pPr algn="ctr"/>
              <a:t>‹#›</a:t>
            </a:fld>
            <a:endParaRPr kumimoji="0" lang="en-US" altLang="ja-JP" sz="800" dirty="0">
              <a:solidFill>
                <a:srgbClr val="6B6B6B"/>
              </a:solidFill>
              <a:latin typeface="+mn-ea"/>
              <a:cs typeface="Meiryo UI" pitchFamily="50" charset="-128"/>
            </a:endParaRPr>
          </a:p>
        </p:txBody>
      </p:sp>
      <p:sp>
        <p:nvSpPr>
          <p:cNvPr id="5" name="Picture Placeholder 6">
            <a:extLst>
              <a:ext uri="{FF2B5EF4-FFF2-40B4-BE49-F238E27FC236}">
                <a16:creationId xmlns:a16="http://schemas.microsoft.com/office/drawing/2014/main" id="{8D8BF745-92BD-988C-34D0-74B4D7534C7D}"/>
              </a:ext>
            </a:extLst>
          </p:cNvPr>
          <p:cNvSpPr>
            <a:spLocks noGrp="1"/>
          </p:cNvSpPr>
          <p:nvPr>
            <p:ph type="pic" sz="quarter" idx="13" hasCustomPrompt="1"/>
          </p:nvPr>
        </p:nvSpPr>
        <p:spPr bwMode="gray">
          <a:xfrm>
            <a:off x="0" y="1411200"/>
            <a:ext cx="4017600" cy="2772000"/>
          </a:xfrm>
          <a:solidFill>
            <a:schemeClr val="accent6"/>
          </a:solidFill>
        </p:spPr>
        <p:txBody>
          <a:bodyPr anchor="ctr" anchorCtr="0"/>
          <a:lstStyle>
            <a:lvl1pPr algn="ctr">
              <a:defRPr sz="2000">
                <a:solidFill>
                  <a:schemeClr val="bg1"/>
                </a:solidFill>
              </a:defRPr>
            </a:lvl1pPr>
          </a:lstStyle>
          <a:p>
            <a:r>
              <a:rPr lang="en-US" dirty="0" err="1"/>
              <a:t>クリックして画像を追加してください</a:t>
            </a:r>
            <a:r>
              <a:rPr lang="en-US" dirty="0"/>
              <a:t>。</a:t>
            </a:r>
          </a:p>
        </p:txBody>
      </p:sp>
      <p:sp>
        <p:nvSpPr>
          <p:cNvPr id="2" name="Picture Placeholder 6">
            <a:extLst>
              <a:ext uri="{FF2B5EF4-FFF2-40B4-BE49-F238E27FC236}">
                <a16:creationId xmlns:a16="http://schemas.microsoft.com/office/drawing/2014/main" id="{149F5F7A-6BC4-C06C-9C1E-4B267B2B2FE9}"/>
              </a:ext>
            </a:extLst>
          </p:cNvPr>
          <p:cNvSpPr>
            <a:spLocks noGrp="1"/>
          </p:cNvSpPr>
          <p:nvPr>
            <p:ph type="pic" sz="quarter" idx="14" hasCustomPrompt="1"/>
          </p:nvPr>
        </p:nvSpPr>
        <p:spPr bwMode="gray">
          <a:xfrm>
            <a:off x="4089600" y="1411200"/>
            <a:ext cx="4017600" cy="2772000"/>
          </a:xfrm>
          <a:solidFill>
            <a:schemeClr val="accent6"/>
          </a:solidFill>
        </p:spPr>
        <p:txBody>
          <a:bodyPr anchor="ctr" anchorCtr="0"/>
          <a:lstStyle>
            <a:lvl1pPr algn="ctr">
              <a:defRPr sz="2000">
                <a:solidFill>
                  <a:schemeClr val="bg1"/>
                </a:solidFill>
              </a:defRPr>
            </a:lvl1pPr>
          </a:lstStyle>
          <a:p>
            <a:r>
              <a:rPr lang="en-US" dirty="0" err="1"/>
              <a:t>クリックして画像を追加してください</a:t>
            </a:r>
            <a:r>
              <a:rPr lang="en-US" dirty="0"/>
              <a:t>。</a:t>
            </a:r>
          </a:p>
        </p:txBody>
      </p:sp>
      <p:sp>
        <p:nvSpPr>
          <p:cNvPr id="8" name="Picture Placeholder 6">
            <a:extLst>
              <a:ext uri="{FF2B5EF4-FFF2-40B4-BE49-F238E27FC236}">
                <a16:creationId xmlns:a16="http://schemas.microsoft.com/office/drawing/2014/main" id="{A67C5164-A259-C81F-D67B-6539C0BBF790}"/>
              </a:ext>
            </a:extLst>
          </p:cNvPr>
          <p:cNvSpPr>
            <a:spLocks noGrp="1"/>
          </p:cNvSpPr>
          <p:nvPr>
            <p:ph type="pic" sz="quarter" idx="15" hasCustomPrompt="1"/>
          </p:nvPr>
        </p:nvSpPr>
        <p:spPr bwMode="gray">
          <a:xfrm>
            <a:off x="8175600" y="1411200"/>
            <a:ext cx="4017600" cy="2772000"/>
          </a:xfrm>
          <a:solidFill>
            <a:schemeClr val="accent6"/>
          </a:solidFill>
        </p:spPr>
        <p:txBody>
          <a:bodyPr anchor="ctr" anchorCtr="0"/>
          <a:lstStyle>
            <a:lvl1pPr algn="ctr">
              <a:defRPr sz="2000">
                <a:solidFill>
                  <a:schemeClr val="bg1"/>
                </a:solidFill>
              </a:defRPr>
            </a:lvl1pPr>
          </a:lstStyle>
          <a:p>
            <a:r>
              <a:rPr lang="en-US" dirty="0" err="1"/>
              <a:t>クリックして画像を追加してください</a:t>
            </a:r>
            <a:r>
              <a:rPr lang="en-US" dirty="0"/>
              <a:t>。</a:t>
            </a:r>
          </a:p>
        </p:txBody>
      </p:sp>
    </p:spTree>
    <p:extLst>
      <p:ext uri="{BB962C8B-B14F-4D97-AF65-F5344CB8AC3E}">
        <p14:creationId xmlns:p14="http://schemas.microsoft.com/office/powerpoint/2010/main" val="609459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写真集">
    <p:spTree>
      <p:nvGrpSpPr>
        <p:cNvPr id="1" name=""/>
        <p:cNvGrpSpPr/>
        <p:nvPr/>
      </p:nvGrpSpPr>
      <p:grpSpPr>
        <a:xfrm>
          <a:off x="0" y="0"/>
          <a:ext cx="0" cy="0"/>
          <a:chOff x="0" y="0"/>
          <a:chExt cx="0" cy="0"/>
        </a:xfrm>
      </p:grpSpPr>
      <p:sp>
        <p:nvSpPr>
          <p:cNvPr id="5" name="図プレースホルダー 4">
            <a:extLst>
              <a:ext uri="{FF2B5EF4-FFF2-40B4-BE49-F238E27FC236}">
                <a16:creationId xmlns:a16="http://schemas.microsoft.com/office/drawing/2014/main" id="{AF36B133-36B0-B253-B7D4-C28F41A61059}"/>
              </a:ext>
            </a:extLst>
          </p:cNvPr>
          <p:cNvSpPr>
            <a:spLocks noGrp="1"/>
          </p:cNvSpPr>
          <p:nvPr>
            <p:ph type="pic" sz="quarter" idx="11" hasCustomPrompt="1"/>
          </p:nvPr>
        </p:nvSpPr>
        <p:spPr>
          <a:xfrm>
            <a:off x="370800" y="334800"/>
            <a:ext cx="4420800" cy="3546000"/>
          </a:xfrm>
          <a:solidFill>
            <a:schemeClr val="accent3"/>
          </a:solidFill>
        </p:spPr>
        <p:txBody>
          <a:bodyPr anchor="ctr"/>
          <a:lstStyle>
            <a:lvl1pPr algn="ctr">
              <a:defRPr>
                <a:solidFill>
                  <a:schemeClr val="bg1"/>
                </a:solidFill>
              </a:defRPr>
            </a:lvl1pPr>
          </a:lstStyle>
          <a:p>
            <a:r>
              <a:rPr kumimoji="1" lang="ja-JP" altLang="en-US"/>
              <a:t>画像を追加</a:t>
            </a:r>
          </a:p>
        </p:txBody>
      </p:sp>
      <p:sp>
        <p:nvSpPr>
          <p:cNvPr id="2" name="タイトル 1">
            <a:extLst>
              <a:ext uri="{FF2B5EF4-FFF2-40B4-BE49-F238E27FC236}">
                <a16:creationId xmlns:a16="http://schemas.microsoft.com/office/drawing/2014/main" id="{760F00A5-A022-0540-F2CC-D4AA03AB45B3}"/>
              </a:ext>
            </a:extLst>
          </p:cNvPr>
          <p:cNvSpPr>
            <a:spLocks noGrp="1"/>
          </p:cNvSpPr>
          <p:nvPr>
            <p:ph type="title" hasCustomPrompt="1"/>
          </p:nvPr>
        </p:nvSpPr>
        <p:spPr>
          <a:xfrm>
            <a:off x="370800" y="2422800"/>
            <a:ext cx="4420800" cy="1458000"/>
          </a:xfrm>
        </p:spPr>
        <p:txBody>
          <a:bodyPr>
            <a:noAutofit/>
          </a:bodyPr>
          <a:lstStyle>
            <a:lvl1pPr algn="ctr">
              <a:defRPr sz="2130" b="0">
                <a:solidFill>
                  <a:schemeClr val="bg1"/>
                </a:solidFill>
              </a:defRPr>
            </a:lvl1pPr>
          </a:lstStyle>
          <a:p>
            <a:r>
              <a:rPr kumimoji="1" lang="ja-JP" altLang="en-US"/>
              <a:t>マスター テキストの書式設定</a:t>
            </a:r>
          </a:p>
        </p:txBody>
      </p:sp>
      <p:sp>
        <p:nvSpPr>
          <p:cNvPr id="7" name="テキスト プレースホルダー 6">
            <a:extLst>
              <a:ext uri="{FF2B5EF4-FFF2-40B4-BE49-F238E27FC236}">
                <a16:creationId xmlns:a16="http://schemas.microsoft.com/office/drawing/2014/main" id="{786AAEE8-9706-2A45-5CC0-A6743ACE48DC}"/>
              </a:ext>
            </a:extLst>
          </p:cNvPr>
          <p:cNvSpPr>
            <a:spLocks noGrp="1"/>
          </p:cNvSpPr>
          <p:nvPr>
            <p:ph type="body" sz="quarter" idx="12"/>
          </p:nvPr>
        </p:nvSpPr>
        <p:spPr>
          <a:xfrm>
            <a:off x="370800" y="3988800"/>
            <a:ext cx="3420000" cy="2250000"/>
          </a:xfrm>
          <a:solidFill>
            <a:schemeClr val="accent6"/>
          </a:solidFill>
        </p:spPr>
        <p:txBody>
          <a:bodyPr anchor="ctr"/>
          <a:lstStyle>
            <a:lvl1pPr algn="l">
              <a:defRPr sz="2670" b="1"/>
            </a:lvl1pPr>
          </a:lstStyle>
          <a:p>
            <a:pPr lvl="0"/>
            <a:r>
              <a:rPr kumimoji="1" lang="ja-JP" altLang="en-US"/>
              <a:t>マスター テキストの書式設定</a:t>
            </a:r>
          </a:p>
        </p:txBody>
      </p:sp>
      <p:sp>
        <p:nvSpPr>
          <p:cNvPr id="9" name="テキスト プレースホルダー 8">
            <a:extLst>
              <a:ext uri="{FF2B5EF4-FFF2-40B4-BE49-F238E27FC236}">
                <a16:creationId xmlns:a16="http://schemas.microsoft.com/office/drawing/2014/main" id="{47250683-2213-51C3-F47C-D3BB0C13BFD4}"/>
              </a:ext>
            </a:extLst>
          </p:cNvPr>
          <p:cNvSpPr>
            <a:spLocks noGrp="1"/>
          </p:cNvSpPr>
          <p:nvPr>
            <p:ph type="body" sz="quarter" idx="13"/>
          </p:nvPr>
        </p:nvSpPr>
        <p:spPr>
          <a:xfrm>
            <a:off x="4903200" y="334800"/>
            <a:ext cx="4348800" cy="3556800"/>
          </a:xfrm>
          <a:solidFill>
            <a:schemeClr val="accent1"/>
          </a:solidFill>
        </p:spPr>
        <p:txBody>
          <a:bodyPr anchor="ctr"/>
          <a:lstStyle>
            <a:lvl1pPr algn="l">
              <a:defRPr sz="3200" b="1">
                <a:solidFill>
                  <a:schemeClr val="bg1"/>
                </a:solidFill>
              </a:defRPr>
            </a:lvl1pPr>
          </a:lstStyle>
          <a:p>
            <a:pPr lvl="0"/>
            <a:r>
              <a:rPr kumimoji="1" lang="ja-JP" altLang="en-US"/>
              <a:t>マスター テキストの書式設定</a:t>
            </a:r>
          </a:p>
        </p:txBody>
      </p:sp>
      <p:sp>
        <p:nvSpPr>
          <p:cNvPr id="11" name="図プレースホルダー 10">
            <a:extLst>
              <a:ext uri="{FF2B5EF4-FFF2-40B4-BE49-F238E27FC236}">
                <a16:creationId xmlns:a16="http://schemas.microsoft.com/office/drawing/2014/main" id="{D127BBDB-D025-FD8A-C85D-A801D42BDD16}"/>
              </a:ext>
            </a:extLst>
          </p:cNvPr>
          <p:cNvSpPr>
            <a:spLocks noGrp="1"/>
          </p:cNvSpPr>
          <p:nvPr>
            <p:ph type="pic" sz="quarter" idx="14" hasCustomPrompt="1"/>
          </p:nvPr>
        </p:nvSpPr>
        <p:spPr>
          <a:xfrm>
            <a:off x="3877200" y="3988800"/>
            <a:ext cx="5371200" cy="2249487"/>
          </a:xfrm>
          <a:solidFill>
            <a:schemeClr val="accent3"/>
          </a:solidFill>
        </p:spPr>
        <p:txBody>
          <a:bodyPr anchor="ctr"/>
          <a:lstStyle>
            <a:lvl1pPr algn="ctr">
              <a:defRPr>
                <a:solidFill>
                  <a:schemeClr val="bg1"/>
                </a:solidFill>
              </a:defRPr>
            </a:lvl1pPr>
          </a:lstStyle>
          <a:p>
            <a:r>
              <a:rPr kumimoji="1" lang="ja-JP" altLang="en-US"/>
              <a:t>画像を追加</a:t>
            </a:r>
          </a:p>
        </p:txBody>
      </p:sp>
      <p:sp>
        <p:nvSpPr>
          <p:cNvPr id="13" name="テキスト プレースホルダー 12">
            <a:extLst>
              <a:ext uri="{FF2B5EF4-FFF2-40B4-BE49-F238E27FC236}">
                <a16:creationId xmlns:a16="http://schemas.microsoft.com/office/drawing/2014/main" id="{A7430A91-EF7E-38AA-26AE-08F2AE017756}"/>
              </a:ext>
            </a:extLst>
          </p:cNvPr>
          <p:cNvSpPr>
            <a:spLocks noGrp="1"/>
          </p:cNvSpPr>
          <p:nvPr>
            <p:ph type="body" sz="quarter" idx="15"/>
          </p:nvPr>
        </p:nvSpPr>
        <p:spPr>
          <a:xfrm>
            <a:off x="3877200" y="5400000"/>
            <a:ext cx="5371200" cy="838800"/>
          </a:xfrm>
        </p:spPr>
        <p:txBody>
          <a:bodyPr anchor="t" anchorCtr="0"/>
          <a:lstStyle>
            <a:lvl1pPr algn="ctr">
              <a:defRPr>
                <a:solidFill>
                  <a:schemeClr val="bg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kumimoji="1" lang="ja-JP" altLang="en-US"/>
              <a:t>マスター テキストの書式設定</a:t>
            </a:r>
          </a:p>
        </p:txBody>
      </p:sp>
      <p:sp>
        <p:nvSpPr>
          <p:cNvPr id="15" name="テキスト プレースホルダー 14">
            <a:extLst>
              <a:ext uri="{FF2B5EF4-FFF2-40B4-BE49-F238E27FC236}">
                <a16:creationId xmlns:a16="http://schemas.microsoft.com/office/drawing/2014/main" id="{8E3F89E9-9AFA-9CD7-A1FE-3F17B7226957}"/>
              </a:ext>
            </a:extLst>
          </p:cNvPr>
          <p:cNvSpPr>
            <a:spLocks noGrp="1"/>
          </p:cNvSpPr>
          <p:nvPr>
            <p:ph type="body" sz="quarter" idx="16"/>
          </p:nvPr>
        </p:nvSpPr>
        <p:spPr>
          <a:xfrm>
            <a:off x="9360000" y="334800"/>
            <a:ext cx="2473200" cy="1699200"/>
          </a:xfrm>
          <a:solidFill>
            <a:schemeClr val="accent6"/>
          </a:solidFill>
        </p:spPr>
        <p:txBody>
          <a:bodyPr anchor="ctr"/>
          <a:lstStyle>
            <a:lvl1pPr algn="ctr">
              <a:defRPr sz="2130">
                <a:solidFill>
                  <a:schemeClr val="bg1"/>
                </a:solidFill>
              </a:defRPr>
            </a:lvl1pPr>
            <a:lvl2pPr>
              <a:defRPr sz="2130">
                <a:solidFill>
                  <a:schemeClr val="bg1"/>
                </a:solidFill>
              </a:defRPr>
            </a:lvl2pPr>
            <a:lvl3pPr>
              <a:defRPr sz="2130">
                <a:solidFill>
                  <a:schemeClr val="bg1"/>
                </a:solidFill>
              </a:defRPr>
            </a:lvl3pPr>
            <a:lvl4pPr>
              <a:defRPr sz="2130">
                <a:solidFill>
                  <a:schemeClr val="bg1"/>
                </a:solidFill>
              </a:defRPr>
            </a:lvl4pPr>
            <a:lvl5pPr>
              <a:defRPr sz="2130">
                <a:solidFill>
                  <a:schemeClr val="bg1"/>
                </a:solidFill>
              </a:defRPr>
            </a:lvl5pPr>
          </a:lstStyle>
          <a:p>
            <a:pPr lvl="0"/>
            <a:r>
              <a:rPr kumimoji="1" lang="ja-JP" altLang="en-US"/>
              <a:t>マスター テキストの書式設定</a:t>
            </a:r>
          </a:p>
        </p:txBody>
      </p:sp>
      <p:sp>
        <p:nvSpPr>
          <p:cNvPr id="17" name="図プレースホルダー 16">
            <a:extLst>
              <a:ext uri="{FF2B5EF4-FFF2-40B4-BE49-F238E27FC236}">
                <a16:creationId xmlns:a16="http://schemas.microsoft.com/office/drawing/2014/main" id="{36D62073-F3ED-902D-ABDD-53B579CEBC66}"/>
              </a:ext>
            </a:extLst>
          </p:cNvPr>
          <p:cNvSpPr>
            <a:spLocks noGrp="1"/>
          </p:cNvSpPr>
          <p:nvPr>
            <p:ph type="pic" sz="quarter" idx="17" hasCustomPrompt="1"/>
          </p:nvPr>
        </p:nvSpPr>
        <p:spPr>
          <a:xfrm>
            <a:off x="9349200" y="2138400"/>
            <a:ext cx="2484000" cy="2682000"/>
          </a:xfrm>
          <a:solidFill>
            <a:schemeClr val="accent3"/>
          </a:solidFill>
        </p:spPr>
        <p:txBody>
          <a:bodyPr anchor="ctr"/>
          <a:lstStyle>
            <a:lvl1pPr algn="ctr">
              <a:defRPr>
                <a:solidFill>
                  <a:schemeClr val="bg1"/>
                </a:solidFill>
              </a:defRPr>
            </a:lvl1pPr>
          </a:lstStyle>
          <a:p>
            <a:r>
              <a:rPr kumimoji="1" lang="ja-JP" altLang="en-US"/>
              <a:t>画像を追加</a:t>
            </a:r>
          </a:p>
        </p:txBody>
      </p:sp>
      <p:sp>
        <p:nvSpPr>
          <p:cNvPr id="19" name="テキスト プレースホルダー 18">
            <a:extLst>
              <a:ext uri="{FF2B5EF4-FFF2-40B4-BE49-F238E27FC236}">
                <a16:creationId xmlns:a16="http://schemas.microsoft.com/office/drawing/2014/main" id="{4A8E1685-4EC8-2142-116E-6C7F07537E72}"/>
              </a:ext>
            </a:extLst>
          </p:cNvPr>
          <p:cNvSpPr>
            <a:spLocks noGrp="1"/>
          </p:cNvSpPr>
          <p:nvPr>
            <p:ph type="body" sz="quarter" idx="18"/>
          </p:nvPr>
        </p:nvSpPr>
        <p:spPr>
          <a:xfrm>
            <a:off x="9360000" y="3744000"/>
            <a:ext cx="2473200" cy="1076400"/>
          </a:xfrm>
        </p:spPr>
        <p:txBody>
          <a:bodyPr/>
          <a:lstStyle>
            <a:lvl1pPr algn="ctr">
              <a:defRPr sz="2130">
                <a:solidFill>
                  <a:schemeClr val="bg1"/>
                </a:solidFill>
              </a:defRPr>
            </a:lvl1pPr>
            <a:lvl2pPr>
              <a:defRPr sz="2130">
                <a:solidFill>
                  <a:schemeClr val="bg1"/>
                </a:solidFill>
              </a:defRPr>
            </a:lvl2pPr>
            <a:lvl3pPr>
              <a:defRPr sz="2130">
                <a:solidFill>
                  <a:schemeClr val="bg1"/>
                </a:solidFill>
              </a:defRPr>
            </a:lvl3pPr>
            <a:lvl4pPr>
              <a:defRPr sz="2130">
                <a:solidFill>
                  <a:schemeClr val="bg1"/>
                </a:solidFill>
              </a:defRPr>
            </a:lvl4pPr>
            <a:lvl5pPr>
              <a:defRPr sz="2130">
                <a:solidFill>
                  <a:schemeClr val="bg1"/>
                </a:solidFill>
              </a:defRPr>
            </a:lvl5pPr>
          </a:lstStyle>
          <a:p>
            <a:pPr lvl="0"/>
            <a:r>
              <a:rPr kumimoji="1" lang="ja-JP" altLang="en-US"/>
              <a:t>マスター テキストの書式設定</a:t>
            </a:r>
          </a:p>
        </p:txBody>
      </p:sp>
      <p:sp>
        <p:nvSpPr>
          <p:cNvPr id="21" name="テキスト プレースホルダー 20">
            <a:extLst>
              <a:ext uri="{FF2B5EF4-FFF2-40B4-BE49-F238E27FC236}">
                <a16:creationId xmlns:a16="http://schemas.microsoft.com/office/drawing/2014/main" id="{A9A8FCD4-EB65-F684-B13F-80CED75EC550}"/>
              </a:ext>
            </a:extLst>
          </p:cNvPr>
          <p:cNvSpPr>
            <a:spLocks noGrp="1"/>
          </p:cNvSpPr>
          <p:nvPr>
            <p:ph type="body" sz="quarter" idx="19"/>
          </p:nvPr>
        </p:nvSpPr>
        <p:spPr>
          <a:xfrm>
            <a:off x="9349200" y="4928400"/>
            <a:ext cx="2469600" cy="1310400"/>
          </a:xfrm>
          <a:solidFill>
            <a:schemeClr val="accent2"/>
          </a:solidFill>
        </p:spPr>
        <p:txBody>
          <a:bodyPr anchor="ctr"/>
          <a:lstStyle>
            <a:lvl1pPr algn="ctr">
              <a:defRPr sz="2130">
                <a:solidFill>
                  <a:schemeClr val="bg1"/>
                </a:solidFill>
              </a:defRPr>
            </a:lvl1pPr>
          </a:lstStyle>
          <a:p>
            <a:pPr lvl="0"/>
            <a:r>
              <a:rPr kumimoji="1" lang="ja-JP" altLang="en-US"/>
              <a:t>マスター テキストの書式設定</a:t>
            </a:r>
          </a:p>
        </p:txBody>
      </p:sp>
      <p:sp>
        <p:nvSpPr>
          <p:cNvPr id="8" name="テキスト ボックス 7">
            <a:extLst>
              <a:ext uri="{FF2B5EF4-FFF2-40B4-BE49-F238E27FC236}">
                <a16:creationId xmlns:a16="http://schemas.microsoft.com/office/drawing/2014/main" id="{C76A7A10-7575-DD29-07D8-321ECD75E9AA}"/>
              </a:ext>
            </a:extLst>
          </p:cNvPr>
          <p:cNvSpPr txBox="1"/>
          <p:nvPr userDrawn="1"/>
        </p:nvSpPr>
        <p:spPr>
          <a:xfrm>
            <a:off x="5943600" y="6562800"/>
            <a:ext cx="306000"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rPr>
              <a:pPr algn="ctr"/>
              <a:t>‹#›</a:t>
            </a:fld>
            <a:endParaRPr kumimoji="0" lang="en-US" altLang="ja-JP" sz="800" dirty="0">
              <a:solidFill>
                <a:srgbClr val="6B6B6B"/>
              </a:solidFill>
              <a:latin typeface="+mn-ea"/>
              <a:cs typeface="Meiryo UI" pitchFamily="50" charset="-128"/>
            </a:endParaRPr>
          </a:p>
        </p:txBody>
      </p:sp>
    </p:spTree>
    <p:extLst>
      <p:ext uri="{BB962C8B-B14F-4D97-AF65-F5344CB8AC3E}">
        <p14:creationId xmlns:p14="http://schemas.microsoft.com/office/powerpoint/2010/main" val="167689449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037A440-03F7-DC4B-BD06-698F971DD4B7}"/>
              </a:ext>
            </a:extLst>
          </p:cNvPr>
          <p:cNvSpPr>
            <a:spLocks noGrp="1"/>
          </p:cNvSpPr>
          <p:nvPr>
            <p:ph type="title"/>
          </p:nvPr>
        </p:nvSpPr>
        <p:spPr>
          <a:xfrm>
            <a:off x="407988" y="164693"/>
            <a:ext cx="11376026" cy="412538"/>
          </a:xfrm>
          <a:prstGeom prst="rect">
            <a:avLst/>
          </a:prstGeom>
        </p:spPr>
        <p:txBody>
          <a:bodyPr vert="horz" lIns="0" tIns="0" rIns="0" bIns="0" rtlCol="0" anchor="t" anchorCtr="0">
            <a:no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B6DD323A-9269-AE42-951E-F08FD291D3E6}"/>
              </a:ext>
            </a:extLst>
          </p:cNvPr>
          <p:cNvSpPr>
            <a:spLocks noGrp="1"/>
          </p:cNvSpPr>
          <p:nvPr>
            <p:ph type="body" idx="1"/>
          </p:nvPr>
        </p:nvSpPr>
        <p:spPr>
          <a:xfrm>
            <a:off x="407987" y="692150"/>
            <a:ext cx="11387161" cy="5796000"/>
          </a:xfrm>
          <a:prstGeom prst="rect">
            <a:avLst/>
          </a:prstGeom>
        </p:spPr>
        <p:txBody>
          <a:bodyPr vert="horz" lIns="0" tIns="0" rIns="0" bIns="0" rtlCol="0">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11811916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dt="0"/>
  <p:txStyles>
    <p:titleStyle>
      <a:lvl1pPr algn="l" defTabSz="609555" rtl="0" eaLnBrk="1" fontAlgn="base" hangingPunct="1">
        <a:spcBef>
          <a:spcPct val="0"/>
        </a:spcBef>
        <a:spcAft>
          <a:spcPct val="0"/>
        </a:spcAft>
        <a:defRPr kumimoji="1" sz="2400" b="1" i="0" kern="1200" spc="0" baseline="0">
          <a:solidFill>
            <a:schemeClr val="accent1"/>
          </a:solidFill>
          <a:latin typeface="+mj-ea"/>
          <a:ea typeface="+mj-ea"/>
          <a:cs typeface="HGPGothicE" charset="-128"/>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0" indent="0" algn="l" defTabSz="288000" rtl="0" eaLnBrk="1" fontAlgn="base" hangingPunct="1">
        <a:spcBef>
          <a:spcPct val="20000"/>
        </a:spcBef>
        <a:spcAft>
          <a:spcPct val="0"/>
        </a:spcAft>
        <a:buFont typeface="Arial" panose="020B0604020202020204" pitchFamily="34" charset="0"/>
        <a:buNone/>
        <a:tabLst/>
        <a:defRPr kumimoji="1" sz="1800" kern="1200">
          <a:solidFill>
            <a:schemeClr val="accent1"/>
          </a:solidFill>
          <a:latin typeface="+mn-ea"/>
          <a:ea typeface="+mn-ea"/>
          <a:cs typeface="Arial"/>
        </a:defRPr>
      </a:lvl1pPr>
      <a:lvl2pPr marL="36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2pPr>
      <a:lvl3pPr marL="54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3pPr>
      <a:lvl4pPr marL="72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4pPr>
      <a:lvl5pPr marL="90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34">
          <p15:clr>
            <a:srgbClr val="F26B43"/>
          </p15:clr>
        </p15:guide>
        <p15:guide id="4" orient="horz" pos="2160">
          <p15:clr>
            <a:srgbClr val="F26B43"/>
          </p15:clr>
        </p15:guide>
        <p15:guide id="7" pos="3840">
          <p15:clr>
            <a:srgbClr val="F26B43"/>
          </p15:clr>
        </p15:guide>
        <p15:guide id="8" pos="7446">
          <p15:clr>
            <a:srgbClr val="F26B43"/>
          </p15:clr>
        </p15:guide>
        <p15:guide id="9" orient="horz" pos="3929">
          <p15:clr>
            <a:srgbClr val="F26B43"/>
          </p15:clr>
        </p15:guide>
        <p15:guide id="10" orient="horz" pos="572">
          <p15:clr>
            <a:srgbClr val="F26B43"/>
          </p15:clr>
        </p15:guide>
        <p15:guide id="12" orient="horz" pos="420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90D6F00D-7740-42AA-BC3E-48C95D2F0782}"/>
              </a:ext>
            </a:extLst>
          </p:cNvPr>
          <p:cNvSpPr txBox="1">
            <a:spLocks/>
          </p:cNvSpPr>
          <p:nvPr/>
        </p:nvSpPr>
        <p:spPr>
          <a:xfrm>
            <a:off x="576910" y="2734613"/>
            <a:ext cx="11005489" cy="972606"/>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400" rtl="0" eaLnBrk="1" fontAlgn="auto" latinLnBrk="0" hangingPunct="1">
              <a:lnSpc>
                <a:spcPts val="3500"/>
              </a:lnSpc>
              <a:spcBef>
                <a:spcPct val="0"/>
              </a:spcBef>
              <a:spcAft>
                <a:spcPts val="0"/>
              </a:spcAft>
              <a:buClrTx/>
              <a:buSzTx/>
              <a:buFontTx/>
              <a:buNone/>
              <a:tabLst/>
              <a:defRPr/>
            </a:pPr>
            <a:r>
              <a:rPr kumimoji="1" lang="en-US" altLang="ja-JP" sz="28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a:t>
            </a:r>
            <a:r>
              <a:rPr kumimoji="1" lang="ja-JP" altLang="en-US" sz="28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窓口</a:t>
            </a:r>
            <a:r>
              <a:rPr kumimoji="1" lang="en-US" altLang="ja-JP" sz="28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DX</a:t>
            </a:r>
            <a:r>
              <a:rPr kumimoji="1" lang="ja-JP" altLang="en-US" sz="28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システム構築等業務委託</a:t>
            </a:r>
            <a:r>
              <a:rPr kumimoji="1" lang="en-US" altLang="ja-JP" sz="28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a:t>
            </a:r>
            <a:br>
              <a:rPr kumimoji="1" lang="en-US" altLang="ja-JP" sz="28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br>
            <a:r>
              <a:rPr kumimoji="1" lang="ja-JP" altLang="en-US" sz="28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企画提案書　</a:t>
            </a:r>
          </a:p>
        </p:txBody>
      </p:sp>
      <p:sp>
        <p:nvSpPr>
          <p:cNvPr id="2" name="テキスト ボックス 1"/>
          <p:cNvSpPr txBox="1"/>
          <p:nvPr/>
        </p:nvSpPr>
        <p:spPr>
          <a:xfrm>
            <a:off x="832707" y="450850"/>
            <a:ext cx="976184" cy="457200"/>
          </a:xfrm>
          <a:prstGeom prst="rect">
            <a:avLst/>
          </a:prstGeom>
          <a:noFill/>
          <a:ln>
            <a:solidFill>
              <a:schemeClr val="tx1"/>
            </a:solidFill>
          </a:ln>
        </p:spPr>
        <p:txBody>
          <a:bodyPr wrap="square" lIns="0" rIns="0" rtlCol="0" anchor="ctr">
            <a:noAutofit/>
          </a:bodyPr>
          <a:lstStyle/>
          <a:p>
            <a:pPr marL="0" marR="0" lvl="0" indent="0" algn="ctr" defTabSz="2880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様式３</a:t>
            </a:r>
          </a:p>
        </p:txBody>
      </p:sp>
    </p:spTree>
    <p:extLst>
      <p:ext uri="{BB962C8B-B14F-4D97-AF65-F5344CB8AC3E}">
        <p14:creationId xmlns:p14="http://schemas.microsoft.com/office/powerpoint/2010/main" val="3896231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４　プロジェクト管理</a:t>
            </a:r>
            <a:r>
              <a:rPr lang="en-US" altLang="ja-JP" b="1" dirty="0">
                <a:latin typeface="BIZ UDゴシック" panose="020B0400000000000000" pitchFamily="49" charset="-128"/>
                <a:ea typeface="BIZ UDゴシック" panose="020B0400000000000000" pitchFamily="49" charset="-128"/>
              </a:rPr>
              <a:t>】</a:t>
            </a:r>
            <a:br>
              <a:rPr lang="en-US" altLang="ja-JP" b="1" dirty="0">
                <a:latin typeface="BIZ UDゴシック" panose="020B0400000000000000" pitchFamily="49" charset="-128"/>
                <a:ea typeface="BIZ UDゴシック" panose="020B0400000000000000" pitchFamily="49" charset="-128"/>
              </a:rPr>
            </a:b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４</a:t>
            </a: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１　スケジュール</a:t>
            </a:r>
            <a:r>
              <a:rPr lang="en-US" altLang="ja-JP" b="1" dirty="0">
                <a:latin typeface="BIZ UDゴシック" panose="020B0400000000000000" pitchFamily="49" charset="-128"/>
                <a:ea typeface="BIZ UDゴシック" panose="020B0400000000000000" pitchFamily="49" charset="-128"/>
              </a:rPr>
              <a:t>】</a:t>
            </a:r>
            <a:endParaRPr kumimoji="1" lang="ja-JP" altLang="en-US" b="1" dirty="0">
              <a:latin typeface="BIZ UDゴシック" panose="020B0400000000000000" pitchFamily="49" charset="-128"/>
              <a:ea typeface="BIZ UDゴシック" panose="020B0400000000000000" pitchFamily="49" charset="-128"/>
            </a:endParaRPr>
          </a:p>
        </p:txBody>
      </p:sp>
      <p:sp>
        <p:nvSpPr>
          <p:cNvPr id="3" name="テキスト プレースホルダー 2"/>
          <p:cNvSpPr>
            <a:spLocks noGrp="1"/>
          </p:cNvSpPr>
          <p:nvPr>
            <p:ph type="body" sz="quarter" idx="13"/>
          </p:nvPr>
        </p:nvSpPr>
        <p:spPr/>
        <p:txBody>
          <a:bodyPr/>
          <a:lstStyle/>
          <a:p>
            <a:endParaRPr kumimoji="1" lang="ja-JP" altLang="en-US" dirty="0">
              <a:latin typeface="BIZ UDゴシック" panose="020B0400000000000000" pitchFamily="49" charset="-128"/>
              <a:ea typeface="BIZ UDゴシック" panose="020B0400000000000000" pitchFamily="49" charset="-128"/>
            </a:endParaRPr>
          </a:p>
        </p:txBody>
      </p:sp>
      <p:sp>
        <p:nvSpPr>
          <p:cNvPr id="57" name="AutoShape 10">
            <a:extLst>
              <a:ext uri="{FF2B5EF4-FFF2-40B4-BE49-F238E27FC236}">
                <a16:creationId xmlns:a16="http://schemas.microsoft.com/office/drawing/2014/main" id="{DAB6380F-18A1-4D89-8C9E-607F6E59B69F}"/>
              </a:ext>
            </a:extLst>
          </p:cNvPr>
          <p:cNvSpPr>
            <a:spLocks noChangeArrowheads="1"/>
          </p:cNvSpPr>
          <p:nvPr/>
        </p:nvSpPr>
        <p:spPr bwMode="auto">
          <a:xfrm>
            <a:off x="2293970" y="3727206"/>
            <a:ext cx="7604063" cy="161220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本事業の令和８年度における開発スケジュールについて記載してください。</a:t>
            </a:r>
            <a:endParaRPr kumimoji="0" lang="en-US" altLang="ja-JP"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kern="0" dirty="0">
                <a:solidFill>
                  <a:srgbClr val="000000"/>
                </a:solidFill>
                <a:latin typeface="BIZ UDゴシック" panose="020B0400000000000000" pitchFamily="49" charset="-128"/>
                <a:ea typeface="BIZ UDゴシック" panose="020B0400000000000000" pitchFamily="49" charset="-128"/>
              </a:rPr>
              <a:t>なお、令和８年４月から令和８年</a:t>
            </a:r>
            <a:r>
              <a:rPr kumimoji="0" lang="en-US" altLang="ja-JP" sz="1400" kern="0" dirty="0">
                <a:solidFill>
                  <a:srgbClr val="000000"/>
                </a:solidFill>
                <a:latin typeface="BIZ UDゴシック" panose="020B0400000000000000" pitchFamily="49" charset="-128"/>
                <a:ea typeface="BIZ UDゴシック" panose="020B0400000000000000" pitchFamily="49" charset="-128"/>
              </a:rPr>
              <a:t>12</a:t>
            </a:r>
            <a:r>
              <a:rPr kumimoji="0" lang="ja-JP" altLang="en-US" sz="1400" kern="0" dirty="0">
                <a:solidFill>
                  <a:srgbClr val="000000"/>
                </a:solidFill>
                <a:latin typeface="BIZ UDゴシック" panose="020B0400000000000000" pitchFamily="49" charset="-128"/>
                <a:ea typeface="BIZ UDゴシック" panose="020B0400000000000000" pitchFamily="49" charset="-128"/>
              </a:rPr>
              <a:t>月までをシステム構築期間、令和９年１月から令和９年３月までを運用期間とします。</a:t>
            </a:r>
            <a:endParaRPr kumimoji="0" lang="en-US" altLang="ja-JP" sz="1400" kern="0" dirty="0">
              <a:solidFill>
                <a:srgbClr val="000000"/>
              </a:solidFill>
              <a:latin typeface="BIZ UDゴシック" panose="020B0400000000000000" pitchFamily="49" charset="-128"/>
              <a:ea typeface="BIZ UDゴシック" panose="020B0400000000000000" pitchFamily="49" charset="-128"/>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kern="0" dirty="0">
                <a:solidFill>
                  <a:srgbClr val="000000"/>
                </a:solidFill>
                <a:latin typeface="BIZ UDゴシック" panose="020B0400000000000000" pitchFamily="49" charset="-128"/>
                <a:ea typeface="BIZ UDゴシック" panose="020B0400000000000000" pitchFamily="49" charset="-128"/>
              </a:rPr>
              <a:t>マイルストーンや作業負荷、成果物が分かるように記載してください。</a:t>
            </a:r>
            <a:endParaRPr kumimoji="0" lang="en-US" altLang="ja-JP" sz="1400" kern="0" dirty="0">
              <a:solidFill>
                <a:srgbClr val="000000"/>
              </a:solidFill>
              <a:latin typeface="BIZ UDゴシック" panose="020B0400000000000000" pitchFamily="49" charset="-128"/>
              <a:ea typeface="BIZ UDゴシック" panose="020B0400000000000000" pitchFamily="49" charset="-128"/>
            </a:endParaRPr>
          </a:p>
        </p:txBody>
      </p:sp>
      <p:cxnSp>
        <p:nvCxnSpPr>
          <p:cNvPr id="11" name="直線コネクタ 12">
            <a:extLst>
              <a:ext uri="{FF2B5EF4-FFF2-40B4-BE49-F238E27FC236}">
                <a16:creationId xmlns:a16="http://schemas.microsoft.com/office/drawing/2014/main" id="{33BEE6A1-5692-42E9-9F21-BCE1F5BECC7E}"/>
              </a:ext>
            </a:extLst>
          </p:cNvPr>
          <p:cNvCxnSpPr>
            <a:cxnSpLocks/>
          </p:cNvCxnSpPr>
          <p:nvPr/>
        </p:nvCxnSpPr>
        <p:spPr bwMode="auto">
          <a:xfrm>
            <a:off x="164757" y="1501766"/>
            <a:ext cx="11860349"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12" name="Rectangle 5">
            <a:extLst>
              <a:ext uri="{FF2B5EF4-FFF2-40B4-BE49-F238E27FC236}">
                <a16:creationId xmlns:a16="http://schemas.microsoft.com/office/drawing/2014/main" id="{AB13E49E-CA19-48C1-AB17-0DBA666E3C6F}"/>
              </a:ext>
            </a:extLst>
          </p:cNvPr>
          <p:cNvSpPr>
            <a:spLocks noChangeArrowheads="1"/>
          </p:cNvSpPr>
          <p:nvPr/>
        </p:nvSpPr>
        <p:spPr bwMode="auto">
          <a:xfrm>
            <a:off x="4247904" y="1360270"/>
            <a:ext cx="3694053" cy="242104"/>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lang="ja-JP" altLang="en-US" sz="1400" b="1" dirty="0">
                <a:solidFill>
                  <a:srgbClr val="000000"/>
                </a:solidFill>
                <a:latin typeface="BIZ UDゴシック" panose="020B0400000000000000" pitchFamily="49" charset="-128"/>
                <a:ea typeface="BIZ UDゴシック" panose="020B0400000000000000" pitchFamily="49" charset="-128"/>
              </a:rPr>
              <a:t>令和８年度　スケジュール</a:t>
            </a:r>
            <a:endPar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
        <p:nvSpPr>
          <p:cNvPr id="13" name="正方形/長方形 12">
            <a:extLst>
              <a:ext uri="{FF2B5EF4-FFF2-40B4-BE49-F238E27FC236}">
                <a16:creationId xmlns:a16="http://schemas.microsoft.com/office/drawing/2014/main" id="{6322F305-AE33-4B92-B3E4-01EBA498B0B6}"/>
              </a:ext>
            </a:extLst>
          </p:cNvPr>
          <p:cNvSpPr/>
          <p:nvPr/>
        </p:nvSpPr>
        <p:spPr>
          <a:xfrm>
            <a:off x="164757" y="1602374"/>
            <a:ext cx="11864683" cy="4874622"/>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193313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４　プロジェクト管理</a:t>
            </a:r>
            <a:r>
              <a:rPr lang="en-US" altLang="ja-JP" b="1" dirty="0">
                <a:latin typeface="BIZ UDゴシック" panose="020B0400000000000000" pitchFamily="49" charset="-128"/>
                <a:ea typeface="BIZ UDゴシック" panose="020B0400000000000000" pitchFamily="49" charset="-128"/>
              </a:rPr>
              <a:t>】</a:t>
            </a:r>
            <a:br>
              <a:rPr lang="en-US" altLang="ja-JP" b="1" dirty="0">
                <a:latin typeface="BIZ UDゴシック" panose="020B0400000000000000" pitchFamily="49" charset="-128"/>
                <a:ea typeface="BIZ UDゴシック" panose="020B0400000000000000" pitchFamily="49" charset="-128"/>
              </a:rPr>
            </a:b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４</a:t>
            </a: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２　運用保守</a:t>
            </a:r>
            <a:r>
              <a:rPr lang="en-US" altLang="ja-JP" b="1" dirty="0">
                <a:latin typeface="BIZ UDゴシック" panose="020B0400000000000000" pitchFamily="49" charset="-128"/>
                <a:ea typeface="BIZ UDゴシック" panose="020B0400000000000000" pitchFamily="49" charset="-128"/>
              </a:rPr>
              <a:t>】</a:t>
            </a:r>
            <a:endParaRPr kumimoji="1" lang="ja-JP" altLang="en-US" b="1" dirty="0">
              <a:latin typeface="BIZ UDゴシック" panose="020B0400000000000000" pitchFamily="49" charset="-128"/>
              <a:ea typeface="BIZ UDゴシック" panose="020B0400000000000000" pitchFamily="49" charset="-128"/>
            </a:endParaRPr>
          </a:p>
        </p:txBody>
      </p:sp>
      <p:sp>
        <p:nvSpPr>
          <p:cNvPr id="3" name="テキスト プレースホルダー 2"/>
          <p:cNvSpPr>
            <a:spLocks noGrp="1"/>
          </p:cNvSpPr>
          <p:nvPr>
            <p:ph type="body" sz="quarter" idx="13"/>
          </p:nvPr>
        </p:nvSpPr>
        <p:spPr/>
        <p:txBody>
          <a:bodyPr/>
          <a:lstStyle/>
          <a:p>
            <a:endParaRPr kumimoji="1" lang="ja-JP" altLang="en-US" dirty="0">
              <a:latin typeface="BIZ UDゴシック" panose="020B0400000000000000" pitchFamily="49" charset="-128"/>
              <a:ea typeface="BIZ UDゴシック" panose="020B0400000000000000" pitchFamily="49" charset="-128"/>
            </a:endParaRPr>
          </a:p>
        </p:txBody>
      </p:sp>
      <p:sp>
        <p:nvSpPr>
          <p:cNvPr id="18" name="正方形/長方形 17">
            <a:extLst>
              <a:ext uri="{FF2B5EF4-FFF2-40B4-BE49-F238E27FC236}">
                <a16:creationId xmlns:a16="http://schemas.microsoft.com/office/drawing/2014/main" id="{C28A7D27-3439-4E88-BEDC-1D8272AF1B7B}"/>
              </a:ext>
            </a:extLst>
          </p:cNvPr>
          <p:cNvSpPr/>
          <p:nvPr/>
        </p:nvSpPr>
        <p:spPr>
          <a:xfrm>
            <a:off x="191068" y="1625351"/>
            <a:ext cx="5819115" cy="4866988"/>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19A3FC">
                  <a:lumMod val="75000"/>
                </a:srgbClr>
              </a:solidFill>
              <a:effectLst/>
              <a:uLnTx/>
              <a:uFillTx/>
              <a:latin typeface="BIZ UDゴシック" panose="020B0400000000000000" pitchFamily="49" charset="-128"/>
              <a:ea typeface="BIZ UDゴシック" panose="020B0400000000000000" pitchFamily="49" charset="-128"/>
            </a:endParaRPr>
          </a:p>
        </p:txBody>
      </p:sp>
      <p:cxnSp>
        <p:nvCxnSpPr>
          <p:cNvPr id="19" name="直線コネクタ 10">
            <a:extLst>
              <a:ext uri="{FF2B5EF4-FFF2-40B4-BE49-F238E27FC236}">
                <a16:creationId xmlns:a16="http://schemas.microsoft.com/office/drawing/2014/main" id="{BBEE1E6B-4AD4-49C1-9089-37B42B8B2D44}"/>
              </a:ext>
            </a:extLst>
          </p:cNvPr>
          <p:cNvCxnSpPr>
            <a:cxnSpLocks/>
          </p:cNvCxnSpPr>
          <p:nvPr/>
        </p:nvCxnSpPr>
        <p:spPr bwMode="auto">
          <a:xfrm>
            <a:off x="185788" y="1518594"/>
            <a:ext cx="5824395"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20" name="Rectangle 5">
            <a:extLst>
              <a:ext uri="{FF2B5EF4-FFF2-40B4-BE49-F238E27FC236}">
                <a16:creationId xmlns:a16="http://schemas.microsoft.com/office/drawing/2014/main" id="{CEAF339F-F159-45D3-A547-182CA3B2C17E}"/>
              </a:ext>
            </a:extLst>
          </p:cNvPr>
          <p:cNvSpPr>
            <a:spLocks noChangeArrowheads="1"/>
          </p:cNvSpPr>
          <p:nvPr/>
        </p:nvSpPr>
        <p:spPr bwMode="auto">
          <a:xfrm>
            <a:off x="2069285" y="1410594"/>
            <a:ext cx="2057400"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サポート内容</a:t>
            </a:r>
          </a:p>
        </p:txBody>
      </p:sp>
      <p:cxnSp>
        <p:nvCxnSpPr>
          <p:cNvPr id="21" name="直線コネクタ 20">
            <a:extLst>
              <a:ext uri="{FF2B5EF4-FFF2-40B4-BE49-F238E27FC236}">
                <a16:creationId xmlns:a16="http://schemas.microsoft.com/office/drawing/2014/main" id="{E3B7AEE6-71EC-4D2C-BA6D-5D9140F9F52D}"/>
              </a:ext>
            </a:extLst>
          </p:cNvPr>
          <p:cNvCxnSpPr>
            <a:cxnSpLocks/>
          </p:cNvCxnSpPr>
          <p:nvPr/>
        </p:nvCxnSpPr>
        <p:spPr bwMode="auto">
          <a:xfrm>
            <a:off x="6181819" y="1518594"/>
            <a:ext cx="5828211"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22" name="Rectangle 5">
            <a:extLst>
              <a:ext uri="{FF2B5EF4-FFF2-40B4-BE49-F238E27FC236}">
                <a16:creationId xmlns:a16="http://schemas.microsoft.com/office/drawing/2014/main" id="{31377A33-DC0D-4852-AE89-E045571E5FBD}"/>
              </a:ext>
            </a:extLst>
          </p:cNvPr>
          <p:cNvSpPr>
            <a:spLocks noChangeArrowheads="1"/>
          </p:cNvSpPr>
          <p:nvPr/>
        </p:nvSpPr>
        <p:spPr bwMode="auto">
          <a:xfrm>
            <a:off x="8074048" y="1409351"/>
            <a:ext cx="2057400"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メンテナンス</a:t>
            </a:r>
          </a:p>
        </p:txBody>
      </p:sp>
      <p:sp>
        <p:nvSpPr>
          <p:cNvPr id="23" name="正方形/長方形 22">
            <a:extLst>
              <a:ext uri="{FF2B5EF4-FFF2-40B4-BE49-F238E27FC236}">
                <a16:creationId xmlns:a16="http://schemas.microsoft.com/office/drawing/2014/main" id="{9B51CED7-1FA5-493D-B34C-43AD04900421}"/>
              </a:ext>
            </a:extLst>
          </p:cNvPr>
          <p:cNvSpPr/>
          <p:nvPr/>
        </p:nvSpPr>
        <p:spPr>
          <a:xfrm>
            <a:off x="6181819" y="1625351"/>
            <a:ext cx="5841859" cy="4866988"/>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srgbClr val="19A3FC">
                  <a:lumMod val="75000"/>
                </a:srgbClr>
              </a:solidFill>
              <a:effectLst/>
              <a:uLnTx/>
              <a:uFillTx/>
              <a:latin typeface="BIZ UDゴシック" panose="020B0400000000000000" pitchFamily="49" charset="-128"/>
              <a:ea typeface="BIZ UDゴシック" panose="020B0400000000000000" pitchFamily="49" charset="-128"/>
            </a:endParaRPr>
          </a:p>
        </p:txBody>
      </p:sp>
      <p:sp>
        <p:nvSpPr>
          <p:cNvPr id="57" name="AutoShape 10">
            <a:extLst>
              <a:ext uri="{FF2B5EF4-FFF2-40B4-BE49-F238E27FC236}">
                <a16:creationId xmlns:a16="http://schemas.microsoft.com/office/drawing/2014/main" id="{DAB6380F-18A1-4D89-8C9E-607F6E59B69F}"/>
              </a:ext>
            </a:extLst>
          </p:cNvPr>
          <p:cNvSpPr>
            <a:spLocks noChangeArrowheads="1"/>
          </p:cNvSpPr>
          <p:nvPr/>
        </p:nvSpPr>
        <p:spPr bwMode="auto">
          <a:xfrm>
            <a:off x="2293970" y="3727206"/>
            <a:ext cx="7604063" cy="161220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本事業のサポート内容とメンテナンスについて記載してください。</a:t>
            </a:r>
            <a:endParaRPr kumimoji="0" lang="en-US" altLang="ja-JP"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kern="0" dirty="0">
                <a:solidFill>
                  <a:srgbClr val="000000"/>
                </a:solidFill>
                <a:latin typeface="BIZ UDゴシック" panose="020B0400000000000000" pitchFamily="49" charset="-128"/>
                <a:ea typeface="BIZ UDゴシック" panose="020B0400000000000000" pitchFamily="49" charset="-128"/>
              </a:rPr>
              <a:t>サポート内容は、問合せや障害発生時の対応フローが分かるように記載してください。</a:t>
            </a:r>
            <a:endParaRPr kumimoji="0" lang="en-US" altLang="ja-JP" sz="1400" kern="0" dirty="0">
              <a:solidFill>
                <a:srgbClr val="000000"/>
              </a:solidFill>
              <a:latin typeface="BIZ UDゴシック" panose="020B0400000000000000" pitchFamily="49" charset="-128"/>
              <a:ea typeface="BIZ UDゴシック" panose="020B0400000000000000" pitchFamily="49" charset="-128"/>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kern="0" dirty="0">
                <a:solidFill>
                  <a:srgbClr val="000000"/>
                </a:solidFill>
                <a:latin typeface="BIZ UDゴシック" panose="020B0400000000000000" pitchFamily="49" charset="-128"/>
                <a:ea typeface="BIZ UDゴシック" panose="020B0400000000000000" pitchFamily="49" charset="-128"/>
              </a:rPr>
              <a:t>メンテナンスは、帳票の編集など、システムの設定内容を変更する際に、文京区職員が実施可能な設定と、依頼が必要な設定が分かるように記載してください。</a:t>
            </a:r>
            <a:endParaRPr kumimoji="0" lang="en-US" altLang="ja-JP" sz="1400" kern="0" dirty="0">
              <a:solidFill>
                <a:srgbClr val="000000"/>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800260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４　プロジェクト管理</a:t>
            </a:r>
            <a:r>
              <a:rPr lang="en-US" altLang="ja-JP" b="1" dirty="0">
                <a:latin typeface="BIZ UDゴシック" panose="020B0400000000000000" pitchFamily="49" charset="-128"/>
                <a:ea typeface="BIZ UDゴシック" panose="020B0400000000000000" pitchFamily="49" charset="-128"/>
              </a:rPr>
              <a:t>】</a:t>
            </a:r>
            <a:br>
              <a:rPr lang="en-US" altLang="ja-JP" b="1" dirty="0">
                <a:latin typeface="BIZ UDゴシック" panose="020B0400000000000000" pitchFamily="49" charset="-128"/>
                <a:ea typeface="BIZ UDゴシック" panose="020B0400000000000000" pitchFamily="49" charset="-128"/>
              </a:rPr>
            </a:b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４</a:t>
            </a: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３　導入実績を踏まえた提案者の強み</a:t>
            </a:r>
            <a:r>
              <a:rPr lang="en-US" altLang="ja-JP" b="1" dirty="0">
                <a:latin typeface="BIZ UDゴシック" panose="020B0400000000000000" pitchFamily="49" charset="-128"/>
                <a:ea typeface="BIZ UDゴシック" panose="020B0400000000000000" pitchFamily="49" charset="-128"/>
              </a:rPr>
              <a:t>】</a:t>
            </a:r>
            <a:endParaRPr kumimoji="1" lang="ja-JP" altLang="en-US" b="1" dirty="0">
              <a:latin typeface="BIZ UDゴシック" panose="020B0400000000000000" pitchFamily="49" charset="-128"/>
              <a:ea typeface="BIZ UDゴシック" panose="020B0400000000000000" pitchFamily="49" charset="-128"/>
            </a:endParaRPr>
          </a:p>
        </p:txBody>
      </p:sp>
      <p:sp>
        <p:nvSpPr>
          <p:cNvPr id="3" name="テキスト プレースホルダー 2"/>
          <p:cNvSpPr>
            <a:spLocks noGrp="1"/>
          </p:cNvSpPr>
          <p:nvPr>
            <p:ph type="body" sz="quarter" idx="13"/>
          </p:nvPr>
        </p:nvSpPr>
        <p:spPr/>
        <p:txBody>
          <a:bodyPr/>
          <a:lstStyle/>
          <a:p>
            <a:endParaRPr kumimoji="1" lang="ja-JP" altLang="en-US" dirty="0">
              <a:latin typeface="BIZ UDゴシック" panose="020B0400000000000000" pitchFamily="49" charset="-128"/>
              <a:ea typeface="BIZ UDゴシック" panose="020B0400000000000000" pitchFamily="49" charset="-128"/>
            </a:endParaRPr>
          </a:p>
        </p:txBody>
      </p:sp>
      <p:sp>
        <p:nvSpPr>
          <p:cNvPr id="57" name="AutoShape 10">
            <a:extLst>
              <a:ext uri="{FF2B5EF4-FFF2-40B4-BE49-F238E27FC236}">
                <a16:creationId xmlns:a16="http://schemas.microsoft.com/office/drawing/2014/main" id="{DAB6380F-18A1-4D89-8C9E-607F6E59B69F}"/>
              </a:ext>
            </a:extLst>
          </p:cNvPr>
          <p:cNvSpPr>
            <a:spLocks noChangeArrowheads="1"/>
          </p:cNvSpPr>
          <p:nvPr/>
        </p:nvSpPr>
        <p:spPr bwMode="auto">
          <a:xfrm>
            <a:off x="2208150" y="3723279"/>
            <a:ext cx="7604063" cy="2461476"/>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自治体の導入実績を最大３件まで記載してください。</a:t>
            </a: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導入実績は、次の優先順位で記載してください。</a:t>
            </a:r>
          </a:p>
          <a:p>
            <a:pPr marL="800100" lvl="1" indent="-342900" defTabSz="457200">
              <a:spcBef>
                <a:spcPts val="600"/>
              </a:spcBef>
              <a:buFont typeface="+mj-ea"/>
              <a:buAutoNum type="circleNumDbPlain"/>
              <a:defRPr/>
            </a:pPr>
            <a:r>
              <a:rPr kumimoji="0" lang="ja-JP" altLang="en-US"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基幹系システムとの連携を行っている導入実績</a:t>
            </a:r>
          </a:p>
          <a:p>
            <a:pPr marL="800100" lvl="1" indent="-342900" defTabSz="457200">
              <a:spcBef>
                <a:spcPts val="600"/>
              </a:spcBef>
              <a:buFont typeface="+mj-ea"/>
              <a:buAutoNum type="circleNumDbPlain"/>
              <a:defRPr/>
            </a:pPr>
            <a:r>
              <a:rPr kumimoji="0" lang="ja-JP" altLang="en-US"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特別区での導入実績</a:t>
            </a:r>
          </a:p>
          <a:p>
            <a:pPr marL="800100" lvl="1" indent="-342900" defTabSz="457200">
              <a:spcBef>
                <a:spcPts val="600"/>
              </a:spcBef>
              <a:buFont typeface="+mj-ea"/>
              <a:buAutoNum type="circleNumDbPlain"/>
              <a:defRPr/>
            </a:pPr>
            <a:r>
              <a:rPr kumimoji="0" lang="ja-JP" altLang="en-US"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人口２０万人規模の自治体での導入実績</a:t>
            </a:r>
            <a:endParaRPr kumimoji="0" lang="en-US" altLang="ja-JP" sz="1400" kern="0" dirty="0">
              <a:solidFill>
                <a:srgbClr val="000000"/>
              </a:solidFill>
              <a:latin typeface="BIZ UDゴシック" panose="020B0400000000000000" pitchFamily="49" charset="-128"/>
              <a:ea typeface="BIZ UDゴシック" panose="020B0400000000000000" pitchFamily="49" charset="-128"/>
            </a:endParaRPr>
          </a:p>
          <a:p>
            <a:pPr marL="285750" indent="-285750" defTabSz="457200">
              <a:spcBef>
                <a:spcPts val="600"/>
              </a:spcBef>
              <a:buFont typeface="Arial" panose="020B0604020202020204" pitchFamily="34" charset="0"/>
              <a:buChar char="•"/>
              <a:defRPr/>
            </a:pPr>
            <a:r>
              <a:rPr kumimoji="0" lang="ja-JP" altLang="en-US"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これまでの</a:t>
            </a:r>
            <a:r>
              <a:rPr kumimoji="0" lang="ja-JP" altLang="en-US" sz="1400" kern="0" dirty="0">
                <a:solidFill>
                  <a:srgbClr val="000000"/>
                </a:solidFill>
                <a:latin typeface="BIZ UDゴシック" panose="020B0400000000000000" pitchFamily="49" charset="-128"/>
                <a:ea typeface="BIZ UDゴシック" panose="020B0400000000000000" pitchFamily="49" charset="-128"/>
              </a:rPr>
              <a:t>導入</a:t>
            </a:r>
            <a:r>
              <a:rPr kumimoji="0" lang="ja-JP" altLang="en-US"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実績を踏まえ、本プロポーザルにおける提案者の強み（他の提案者にはない特徴や優位性）を具体的に記載してください。</a:t>
            </a:r>
          </a:p>
        </p:txBody>
      </p:sp>
      <p:graphicFrame>
        <p:nvGraphicFramePr>
          <p:cNvPr id="4" name="表 3">
            <a:extLst>
              <a:ext uri="{FF2B5EF4-FFF2-40B4-BE49-F238E27FC236}">
                <a16:creationId xmlns:a16="http://schemas.microsoft.com/office/drawing/2014/main" id="{D5A114E2-3B7E-4382-9212-A6000805A466}"/>
              </a:ext>
            </a:extLst>
          </p:cNvPr>
          <p:cNvGraphicFramePr>
            <a:graphicFrameLocks noGrp="1"/>
          </p:cNvGraphicFramePr>
          <p:nvPr>
            <p:extLst>
              <p:ext uri="{D42A27DB-BD31-4B8C-83A1-F6EECF244321}">
                <p14:modId xmlns:p14="http://schemas.microsoft.com/office/powerpoint/2010/main" val="3050616414"/>
              </p:ext>
            </p:extLst>
          </p:nvPr>
        </p:nvGraphicFramePr>
        <p:xfrm>
          <a:off x="401362" y="1628581"/>
          <a:ext cx="11387136" cy="1319436"/>
        </p:xfrm>
        <a:graphic>
          <a:graphicData uri="http://schemas.openxmlformats.org/drawingml/2006/table">
            <a:tbl>
              <a:tblPr/>
              <a:tblGrid>
                <a:gridCol w="487730">
                  <a:extLst>
                    <a:ext uri="{9D8B030D-6E8A-4147-A177-3AD203B41FA5}">
                      <a16:colId xmlns:a16="http://schemas.microsoft.com/office/drawing/2014/main" val="1955357660"/>
                    </a:ext>
                  </a:extLst>
                </a:gridCol>
                <a:gridCol w="2045755">
                  <a:extLst>
                    <a:ext uri="{9D8B030D-6E8A-4147-A177-3AD203B41FA5}">
                      <a16:colId xmlns:a16="http://schemas.microsoft.com/office/drawing/2014/main" val="3272556801"/>
                    </a:ext>
                  </a:extLst>
                </a:gridCol>
                <a:gridCol w="2045755">
                  <a:extLst>
                    <a:ext uri="{9D8B030D-6E8A-4147-A177-3AD203B41FA5}">
                      <a16:colId xmlns:a16="http://schemas.microsoft.com/office/drawing/2014/main" val="1043420927"/>
                    </a:ext>
                  </a:extLst>
                </a:gridCol>
                <a:gridCol w="900945">
                  <a:extLst>
                    <a:ext uri="{9D8B030D-6E8A-4147-A177-3AD203B41FA5}">
                      <a16:colId xmlns:a16="http://schemas.microsoft.com/office/drawing/2014/main" val="382340342"/>
                    </a:ext>
                  </a:extLst>
                </a:gridCol>
                <a:gridCol w="467408">
                  <a:extLst>
                    <a:ext uri="{9D8B030D-6E8A-4147-A177-3AD203B41FA5}">
                      <a16:colId xmlns:a16="http://schemas.microsoft.com/office/drawing/2014/main" val="1243506279"/>
                    </a:ext>
                  </a:extLst>
                </a:gridCol>
                <a:gridCol w="900945">
                  <a:extLst>
                    <a:ext uri="{9D8B030D-6E8A-4147-A177-3AD203B41FA5}">
                      <a16:colId xmlns:a16="http://schemas.microsoft.com/office/drawing/2014/main" val="3520606269"/>
                    </a:ext>
                  </a:extLst>
                </a:gridCol>
                <a:gridCol w="460634">
                  <a:extLst>
                    <a:ext uri="{9D8B030D-6E8A-4147-A177-3AD203B41FA5}">
                      <a16:colId xmlns:a16="http://schemas.microsoft.com/office/drawing/2014/main" val="3471125400"/>
                    </a:ext>
                  </a:extLst>
                </a:gridCol>
                <a:gridCol w="4077964">
                  <a:extLst>
                    <a:ext uri="{9D8B030D-6E8A-4147-A177-3AD203B41FA5}">
                      <a16:colId xmlns:a16="http://schemas.microsoft.com/office/drawing/2014/main" val="2936612218"/>
                    </a:ext>
                  </a:extLst>
                </a:gridCol>
              </a:tblGrid>
              <a:tr h="159565">
                <a:tc>
                  <a:txBody>
                    <a:bodyPr/>
                    <a:lstStyle/>
                    <a:p>
                      <a:pPr algn="ctr" fontAlgn="ctr"/>
                      <a:r>
                        <a:rPr lang="en-US" sz="1400" b="1" i="0" u="none" strike="noStrike" dirty="0">
                          <a:solidFill>
                            <a:srgbClr val="000000"/>
                          </a:solidFill>
                          <a:effectLst/>
                          <a:latin typeface="BIZ UDゴシック" panose="020B0400000000000000" pitchFamily="49" charset="-128"/>
                          <a:ea typeface="BIZ UDゴシック" panose="020B0400000000000000" pitchFamily="49" charset="-128"/>
                        </a:rPr>
                        <a:t>No.</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ctr"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自治体名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ctr" fontAlgn="ctr"/>
                      <a:r>
                        <a:rPr lang="zh-TW"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本運用開始時期</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gridSpan="2">
                  <a:txBody>
                    <a:bodyPr/>
                    <a:lstStyle/>
                    <a:p>
                      <a:pPr algn="ctr" fontAlgn="ctr"/>
                      <a:r>
                        <a:rPr lang="ja-JP" altLang="en-US" sz="1400" b="1" i="0" u="none" strike="noStrike">
                          <a:solidFill>
                            <a:srgbClr val="000000"/>
                          </a:solidFill>
                          <a:effectLst/>
                          <a:latin typeface="BIZ UDゴシック" panose="020B0400000000000000" pitchFamily="49" charset="-128"/>
                          <a:ea typeface="BIZ UDゴシック" panose="020B0400000000000000" pitchFamily="49" charset="-128"/>
                        </a:rPr>
                        <a:t>対象窓口数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kumimoji="1" lang="ja-JP" altLang="en-US"/>
                    </a:p>
                  </a:txBody>
                  <a:tcPr/>
                </a:tc>
                <a:tc gridSpan="2">
                  <a:txBody>
                    <a:bodyPr/>
                    <a:lstStyle/>
                    <a:p>
                      <a:pPr algn="ctr" fontAlgn="ctr"/>
                      <a:r>
                        <a:rPr lang="ja-JP" altLang="en-US" sz="1400" b="1" i="0" u="none" strike="noStrike">
                          <a:solidFill>
                            <a:srgbClr val="000000"/>
                          </a:solidFill>
                          <a:effectLst/>
                          <a:latin typeface="BIZ UDゴシック" panose="020B0400000000000000" pitchFamily="49" charset="-128"/>
                          <a:ea typeface="BIZ UDゴシック" panose="020B0400000000000000" pitchFamily="49" charset="-128"/>
                        </a:rPr>
                        <a:t>対象手続数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kumimoji="1" lang="ja-JP" altLang="en-US"/>
                    </a:p>
                  </a:txBody>
                  <a:tcPr/>
                </a:tc>
                <a:tc>
                  <a:txBody>
                    <a:bodyPr/>
                    <a:lstStyle/>
                    <a:p>
                      <a:pPr algn="ctr" fontAlgn="ctr"/>
                      <a:r>
                        <a:rPr lang="ja-JP" altLang="en-US" sz="1400" b="1" i="0" u="none" strike="noStrike">
                          <a:solidFill>
                            <a:srgbClr val="000000"/>
                          </a:solidFill>
                          <a:effectLst/>
                          <a:latin typeface="BIZ UDゴシック" panose="020B0400000000000000" pitchFamily="49" charset="-128"/>
                          <a:ea typeface="BIZ UDゴシック" panose="020B0400000000000000" pitchFamily="49" charset="-128"/>
                        </a:rPr>
                        <a:t>特記事項（創意工夫した点、成果等）</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extLst>
                  <a:ext uri="{0D108BD9-81ED-4DB2-BD59-A6C34878D82A}">
                    <a16:rowId xmlns:a16="http://schemas.microsoft.com/office/drawing/2014/main" val="41180163"/>
                  </a:ext>
                </a:extLst>
              </a:tr>
              <a:tr h="368692">
                <a:tc>
                  <a:txBody>
                    <a:bodyPr/>
                    <a:lstStyle/>
                    <a:p>
                      <a:pPr algn="ctr" fontAlgn="ctr"/>
                      <a:r>
                        <a:rPr lang="en-US" altLang="ja-JP" sz="1400" b="1" i="0" u="none" strike="noStrike" dirty="0">
                          <a:solidFill>
                            <a:srgbClr val="000000"/>
                          </a:solidFill>
                          <a:effectLst/>
                          <a:latin typeface="BIZ UDゴシック" panose="020B0400000000000000" pitchFamily="49" charset="-128"/>
                          <a:ea typeface="BIZ UDゴシック" panose="020B0400000000000000" pitchFamily="49"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箇所</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1" i="0" u="none" strike="noStrike">
                          <a:solidFill>
                            <a:srgbClr val="000000"/>
                          </a:solidFill>
                          <a:effectLst/>
                          <a:latin typeface="BIZ UDゴシック" panose="020B0400000000000000" pitchFamily="49" charset="-128"/>
                          <a:ea typeface="BIZ UDゴシック" panose="020B0400000000000000" pitchFamily="49"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件</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7047308"/>
                  </a:ext>
                </a:extLst>
              </a:tr>
              <a:tr h="368692">
                <a:tc>
                  <a:txBody>
                    <a:bodyPr/>
                    <a:lstStyle/>
                    <a:p>
                      <a:pPr algn="ctr" fontAlgn="ctr"/>
                      <a:r>
                        <a:rPr lang="en-US" altLang="ja-JP" sz="1400" b="1" i="0" u="none" strike="noStrike" dirty="0">
                          <a:solidFill>
                            <a:srgbClr val="000000"/>
                          </a:solidFill>
                          <a:effectLst/>
                          <a:latin typeface="BIZ UDゴシック" panose="020B0400000000000000" pitchFamily="49" charset="-128"/>
                          <a:ea typeface="BIZ UDゴシック" panose="020B0400000000000000" pitchFamily="49" charset="-128"/>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1" i="0" u="none" strike="noStrike">
                          <a:solidFill>
                            <a:srgbClr val="000000"/>
                          </a:solidFill>
                          <a:effectLst/>
                          <a:latin typeface="BIZ UDゴシック" panose="020B0400000000000000" pitchFamily="49" charset="-128"/>
                          <a:ea typeface="BIZ UDゴシック" panose="020B0400000000000000" pitchFamily="49"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1" i="0" u="none" strike="noStrike">
                          <a:solidFill>
                            <a:srgbClr val="000000"/>
                          </a:solidFill>
                          <a:effectLst/>
                          <a:latin typeface="BIZ UDゴシック" panose="020B0400000000000000" pitchFamily="49" charset="-128"/>
                          <a:ea typeface="BIZ UDゴシック" panose="020B0400000000000000" pitchFamily="49"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箇所</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件</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2540573"/>
                  </a:ext>
                </a:extLst>
              </a:tr>
              <a:tr h="368692">
                <a:tc>
                  <a:txBody>
                    <a:bodyPr/>
                    <a:lstStyle/>
                    <a:p>
                      <a:pPr algn="ctr" fontAlgn="ctr"/>
                      <a:r>
                        <a:rPr lang="en-US" altLang="ja-JP" sz="1400" b="1" i="0" u="none" strike="noStrike" dirty="0">
                          <a:solidFill>
                            <a:srgbClr val="000000"/>
                          </a:solidFill>
                          <a:effectLst/>
                          <a:latin typeface="BIZ UDゴシック" panose="020B0400000000000000" pitchFamily="49" charset="-128"/>
                          <a:ea typeface="BIZ UDゴシック" panose="020B0400000000000000" pitchFamily="49" charset="-128"/>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箇所</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件</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2408175"/>
                  </a:ext>
                </a:extLst>
              </a:tr>
            </a:tbl>
          </a:graphicData>
        </a:graphic>
      </p:graphicFrame>
      <p:cxnSp>
        <p:nvCxnSpPr>
          <p:cNvPr id="12" name="直線コネクタ 12">
            <a:extLst>
              <a:ext uri="{FF2B5EF4-FFF2-40B4-BE49-F238E27FC236}">
                <a16:creationId xmlns:a16="http://schemas.microsoft.com/office/drawing/2014/main" id="{E07556B9-1F0F-4855-ACC7-45F2C37691FE}"/>
              </a:ext>
            </a:extLst>
          </p:cNvPr>
          <p:cNvCxnSpPr>
            <a:cxnSpLocks/>
          </p:cNvCxnSpPr>
          <p:nvPr/>
        </p:nvCxnSpPr>
        <p:spPr bwMode="auto">
          <a:xfrm>
            <a:off x="164757" y="1501766"/>
            <a:ext cx="11860349"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13" name="Rectangle 5">
            <a:extLst>
              <a:ext uri="{FF2B5EF4-FFF2-40B4-BE49-F238E27FC236}">
                <a16:creationId xmlns:a16="http://schemas.microsoft.com/office/drawing/2014/main" id="{0D342206-9C99-4DE0-82F9-1EFBABDC54BA}"/>
              </a:ext>
            </a:extLst>
          </p:cNvPr>
          <p:cNvSpPr>
            <a:spLocks noChangeArrowheads="1"/>
          </p:cNvSpPr>
          <p:nvPr/>
        </p:nvSpPr>
        <p:spPr bwMode="auto">
          <a:xfrm>
            <a:off x="5549255" y="1388967"/>
            <a:ext cx="1091351" cy="225598"/>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導入実績</a:t>
            </a:r>
          </a:p>
        </p:txBody>
      </p:sp>
      <p:sp>
        <p:nvSpPr>
          <p:cNvPr id="14" name="正方形/長方形 13">
            <a:extLst>
              <a:ext uri="{FF2B5EF4-FFF2-40B4-BE49-F238E27FC236}">
                <a16:creationId xmlns:a16="http://schemas.microsoft.com/office/drawing/2014/main" id="{A7B3B0BD-808D-436C-8421-5D245B2F4374}"/>
              </a:ext>
            </a:extLst>
          </p:cNvPr>
          <p:cNvSpPr/>
          <p:nvPr/>
        </p:nvSpPr>
        <p:spPr>
          <a:xfrm>
            <a:off x="164757" y="3258206"/>
            <a:ext cx="11864683" cy="3218789"/>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cxnSp>
        <p:nvCxnSpPr>
          <p:cNvPr id="15" name="直線コネクタ 12">
            <a:extLst>
              <a:ext uri="{FF2B5EF4-FFF2-40B4-BE49-F238E27FC236}">
                <a16:creationId xmlns:a16="http://schemas.microsoft.com/office/drawing/2014/main" id="{5BB72303-8D61-4E7E-AEC7-1D20E0AEB7AD}"/>
              </a:ext>
            </a:extLst>
          </p:cNvPr>
          <p:cNvCxnSpPr>
            <a:cxnSpLocks/>
          </p:cNvCxnSpPr>
          <p:nvPr/>
        </p:nvCxnSpPr>
        <p:spPr bwMode="auto">
          <a:xfrm>
            <a:off x="165826" y="3157143"/>
            <a:ext cx="11860349"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16" name="Rectangle 5">
            <a:extLst>
              <a:ext uri="{FF2B5EF4-FFF2-40B4-BE49-F238E27FC236}">
                <a16:creationId xmlns:a16="http://schemas.microsoft.com/office/drawing/2014/main" id="{B71BAA7C-7C6A-4D3E-9CA8-5C35A0379C3F}"/>
              </a:ext>
            </a:extLst>
          </p:cNvPr>
          <p:cNvSpPr>
            <a:spLocks noChangeArrowheads="1"/>
          </p:cNvSpPr>
          <p:nvPr/>
        </p:nvSpPr>
        <p:spPr bwMode="auto">
          <a:xfrm>
            <a:off x="4248973" y="3037891"/>
            <a:ext cx="3694053" cy="21986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lang="ja-JP" altLang="en-US" sz="1400" b="1" dirty="0">
                <a:solidFill>
                  <a:srgbClr val="000000"/>
                </a:solidFill>
                <a:latin typeface="BIZ UDゴシック" panose="020B0400000000000000" pitchFamily="49" charset="-128"/>
                <a:ea typeface="BIZ UDゴシック" panose="020B0400000000000000" pitchFamily="49" charset="-128"/>
              </a:rPr>
              <a:t>導入実績を踏まえた提案者の強み</a:t>
            </a:r>
            <a:endPar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513967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５　その他</a:t>
            </a:r>
            <a:r>
              <a:rPr lang="en-US" altLang="ja-JP" b="1" dirty="0">
                <a:latin typeface="BIZ UDゴシック" panose="020B0400000000000000" pitchFamily="49" charset="-128"/>
                <a:ea typeface="BIZ UDゴシック" panose="020B0400000000000000" pitchFamily="49" charset="-128"/>
              </a:rPr>
              <a:t>】</a:t>
            </a:r>
            <a:br>
              <a:rPr lang="en-US" altLang="ja-JP" b="1" dirty="0">
                <a:latin typeface="BIZ UDゴシック" panose="020B0400000000000000" pitchFamily="49" charset="-128"/>
                <a:ea typeface="BIZ UDゴシック" panose="020B0400000000000000" pitchFamily="49" charset="-128"/>
              </a:rPr>
            </a:b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５</a:t>
            </a: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１　参考情報</a:t>
            </a:r>
            <a:r>
              <a:rPr lang="en-US" altLang="ja-JP" b="1" dirty="0">
                <a:latin typeface="BIZ UDゴシック" panose="020B0400000000000000" pitchFamily="49" charset="-128"/>
                <a:ea typeface="BIZ UDゴシック" panose="020B0400000000000000" pitchFamily="49" charset="-128"/>
              </a:rPr>
              <a:t>】</a:t>
            </a:r>
            <a:endParaRPr kumimoji="1" lang="ja-JP" altLang="en-US" b="1" dirty="0">
              <a:latin typeface="BIZ UDゴシック" panose="020B0400000000000000" pitchFamily="49" charset="-128"/>
              <a:ea typeface="BIZ UDゴシック" panose="020B0400000000000000" pitchFamily="49" charset="-128"/>
            </a:endParaRPr>
          </a:p>
        </p:txBody>
      </p:sp>
      <p:sp>
        <p:nvSpPr>
          <p:cNvPr id="5" name="テキスト プレースホルダー 8"/>
          <p:cNvSpPr>
            <a:spLocks noGrp="1"/>
          </p:cNvSpPr>
          <p:nvPr>
            <p:ph type="body" sz="quarter" idx="13"/>
          </p:nvPr>
        </p:nvSpPr>
        <p:spPr>
          <a:xfrm>
            <a:off x="164757" y="938530"/>
            <a:ext cx="12027243" cy="421740"/>
          </a:xfrm>
        </p:spPr>
        <p:txBody>
          <a:bodyPr/>
          <a:lstStyle/>
          <a:p>
            <a:endParaRPr kumimoji="1" lang="ja-JP" altLang="en-US" dirty="0">
              <a:latin typeface="BIZ UDゴシック" panose="020B0400000000000000" pitchFamily="49" charset="-128"/>
              <a:ea typeface="BIZ UDゴシック" panose="020B0400000000000000" pitchFamily="49" charset="-128"/>
            </a:endParaRPr>
          </a:p>
        </p:txBody>
      </p:sp>
      <p:sp>
        <p:nvSpPr>
          <p:cNvPr id="7" name="AutoShape 10">
            <a:extLst>
              <a:ext uri="{FF2B5EF4-FFF2-40B4-BE49-F238E27FC236}">
                <a16:creationId xmlns:a16="http://schemas.microsoft.com/office/drawing/2014/main" id="{97874A98-888D-4593-9F06-E9450A6E76ED}"/>
              </a:ext>
            </a:extLst>
          </p:cNvPr>
          <p:cNvSpPr>
            <a:spLocks noChangeArrowheads="1"/>
          </p:cNvSpPr>
          <p:nvPr/>
        </p:nvSpPr>
        <p:spPr bwMode="auto">
          <a:xfrm>
            <a:off x="2604702" y="3070623"/>
            <a:ext cx="6912000" cy="1092668"/>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179388" marR="0" lvl="0" indent="-179388" algn="l" defTabSz="457200" rtl="0" eaLnBrk="1" fontAlgn="auto" latinLnBrk="0" hangingPunct="1">
              <a:lnSpc>
                <a:spcPct val="100000"/>
              </a:lnSpc>
              <a:spcBef>
                <a:spcPts val="600"/>
              </a:spcBef>
              <a:spcAft>
                <a:spcPts val="0"/>
              </a:spcAft>
              <a:buClrTx/>
              <a:buSzTx/>
              <a:buFont typeface="Arial" charset="0"/>
              <a:buChar char="•"/>
              <a:tabLst/>
              <a:defRPr/>
            </a:pPr>
            <a:r>
              <a:rPr kumimoji="0" lang="ja-JP" altLang="en-US"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今回の提案とは別費用で、目指す姿をより実現するための参考情報がありましたら、記載してください。</a:t>
            </a:r>
            <a:endParaRPr kumimoji="0" lang="en-US" altLang="ja-JP"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a:p>
            <a:pPr marL="179388" marR="0" lvl="0" indent="-179388" algn="l" defTabSz="457200" rtl="0" eaLnBrk="1" fontAlgn="auto" latinLnBrk="0" hangingPunct="1">
              <a:lnSpc>
                <a:spcPct val="100000"/>
              </a:lnSpc>
              <a:spcBef>
                <a:spcPts val="600"/>
              </a:spcBef>
              <a:spcAft>
                <a:spcPts val="0"/>
              </a:spcAft>
              <a:buClrTx/>
              <a:buSzTx/>
              <a:buFont typeface="Arial" charset="0"/>
              <a:buChar char="•"/>
              <a:tabLst/>
              <a:defRPr/>
            </a:pPr>
            <a:r>
              <a:rPr kumimoji="0" lang="ja-JP" altLang="en-US" sz="1400" kern="0" dirty="0">
                <a:solidFill>
                  <a:srgbClr val="000000"/>
                </a:solidFill>
                <a:latin typeface="BIZ UDゴシック" panose="020B0400000000000000" pitchFamily="49" charset="-128"/>
                <a:ea typeface="BIZ UDゴシック" panose="020B0400000000000000" pitchFamily="49" charset="-128"/>
              </a:rPr>
              <a:t>特に参考情報が無い場合は、本ページは不要です。</a:t>
            </a:r>
            <a:endParaRPr kumimoji="0" lang="en-US" altLang="ja-JP"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735693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10">
            <a:extLst>
              <a:ext uri="{FF2B5EF4-FFF2-40B4-BE49-F238E27FC236}">
                <a16:creationId xmlns:a16="http://schemas.microsoft.com/office/drawing/2014/main" id="{88475A29-08B8-4B44-A99E-DD4AC63F15A0}"/>
              </a:ext>
            </a:extLst>
          </p:cNvPr>
          <p:cNvSpPr>
            <a:spLocks noChangeArrowheads="1"/>
          </p:cNvSpPr>
          <p:nvPr/>
        </p:nvSpPr>
        <p:spPr bwMode="auto">
          <a:xfrm>
            <a:off x="2604702" y="3070623"/>
            <a:ext cx="6912000" cy="1092668"/>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179388" marR="0" lvl="0" indent="-179388" algn="l" defTabSz="457200" rtl="0" eaLnBrk="1" fontAlgn="auto" latinLnBrk="0" hangingPunct="1">
              <a:lnSpc>
                <a:spcPct val="100000"/>
              </a:lnSpc>
              <a:spcBef>
                <a:spcPts val="600"/>
              </a:spcBef>
              <a:spcAft>
                <a:spcPts val="0"/>
              </a:spcAft>
              <a:buClrTx/>
              <a:buSzTx/>
              <a:buFont typeface="Arial" charset="0"/>
              <a:buChar char="•"/>
              <a:tabLst/>
              <a:defRPr/>
            </a:pPr>
            <a:r>
              <a:rPr kumimoji="0" lang="ja-JP" altLang="en-US"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これまでの項目以外の追加情報がありましたら、記載してください。</a:t>
            </a:r>
            <a:endParaRPr kumimoji="0" lang="en-US" altLang="ja-JP"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a:p>
            <a:pPr marL="179388" marR="0" lvl="0" indent="-179388" algn="l" defTabSz="457200" rtl="0" eaLnBrk="1" fontAlgn="auto" latinLnBrk="0" hangingPunct="1">
              <a:lnSpc>
                <a:spcPct val="100000"/>
              </a:lnSpc>
              <a:spcBef>
                <a:spcPts val="600"/>
              </a:spcBef>
              <a:spcAft>
                <a:spcPts val="0"/>
              </a:spcAft>
              <a:buClrTx/>
              <a:buSzTx/>
              <a:buFont typeface="Arial" charset="0"/>
              <a:buChar char="•"/>
              <a:tabLst/>
              <a:defRPr/>
            </a:pPr>
            <a:r>
              <a:rPr kumimoji="0" lang="ja-JP" altLang="en-US" sz="1400" kern="0" dirty="0">
                <a:solidFill>
                  <a:srgbClr val="000000"/>
                </a:solidFill>
                <a:latin typeface="BIZ UDゴシック" panose="020B0400000000000000" pitchFamily="49" charset="-128"/>
                <a:ea typeface="BIZ UDゴシック" panose="020B0400000000000000" pitchFamily="49" charset="-128"/>
              </a:rPr>
              <a:t>特に追加情報が無い場合は、本ページは不要です。</a:t>
            </a:r>
            <a:endParaRPr kumimoji="0" lang="en-US" altLang="ja-JP"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
        <p:nvSpPr>
          <p:cNvPr id="6" name="テキスト プレースホルダー 8"/>
          <p:cNvSpPr>
            <a:spLocks noGrp="1"/>
          </p:cNvSpPr>
          <p:nvPr>
            <p:ph type="body" sz="quarter" idx="13"/>
          </p:nvPr>
        </p:nvSpPr>
        <p:spPr>
          <a:xfrm>
            <a:off x="164757" y="938530"/>
            <a:ext cx="12027243" cy="421740"/>
          </a:xfrm>
        </p:spPr>
        <p:txBody>
          <a:bodyPr/>
          <a:lstStyle/>
          <a:p>
            <a:endParaRPr kumimoji="1" lang="ja-JP" altLang="en-US" dirty="0">
              <a:latin typeface="BIZ UDゴシック" panose="020B0400000000000000" pitchFamily="49" charset="-128"/>
              <a:ea typeface="BIZ UDゴシック" panose="020B0400000000000000" pitchFamily="49" charset="-128"/>
            </a:endParaRPr>
          </a:p>
        </p:txBody>
      </p:sp>
      <p:sp>
        <p:nvSpPr>
          <p:cNvPr id="8" name="タイトル 1"/>
          <p:cNvSpPr>
            <a:spLocks noGrp="1"/>
          </p:cNvSpPr>
          <p:nvPr>
            <p:ph type="title"/>
          </p:nvPr>
        </p:nvSpPr>
        <p:spPr>
          <a:xfrm>
            <a:off x="164757" y="0"/>
            <a:ext cx="12027243" cy="864973"/>
          </a:xfrm>
        </p:spPr>
        <p:txBody>
          <a:bodyPr/>
          <a:lstStyle/>
          <a:p>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５　その他</a:t>
            </a:r>
            <a:r>
              <a:rPr lang="en-US" altLang="ja-JP" b="1" dirty="0">
                <a:latin typeface="BIZ UDゴシック" panose="020B0400000000000000" pitchFamily="49" charset="-128"/>
                <a:ea typeface="BIZ UDゴシック" panose="020B0400000000000000" pitchFamily="49" charset="-128"/>
              </a:rPr>
              <a:t>】</a:t>
            </a:r>
            <a:br>
              <a:rPr lang="en-US" altLang="ja-JP" b="1" dirty="0">
                <a:latin typeface="BIZ UDゴシック" panose="020B0400000000000000" pitchFamily="49" charset="-128"/>
                <a:ea typeface="BIZ UDゴシック" panose="020B0400000000000000" pitchFamily="49" charset="-128"/>
              </a:rPr>
            </a:b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５</a:t>
            </a: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２　その他追加情報</a:t>
            </a:r>
            <a:r>
              <a:rPr lang="en-US" altLang="ja-JP" b="1" dirty="0">
                <a:latin typeface="BIZ UDゴシック" panose="020B0400000000000000" pitchFamily="49" charset="-128"/>
                <a:ea typeface="BIZ UDゴシック" panose="020B0400000000000000" pitchFamily="49" charset="-128"/>
              </a:rPr>
              <a:t>】</a:t>
            </a:r>
            <a:endParaRPr kumimoji="1" lang="ja-JP" altLang="en-US" b="1"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50950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１　提案内容のサマリ</a:t>
            </a:r>
            <a:r>
              <a:rPr lang="en-US" altLang="ja-JP" b="1" dirty="0">
                <a:latin typeface="BIZ UDゴシック" panose="020B0400000000000000" pitchFamily="49" charset="-128"/>
                <a:ea typeface="BIZ UDゴシック" panose="020B0400000000000000" pitchFamily="49" charset="-128"/>
              </a:rPr>
              <a:t>】</a:t>
            </a:r>
            <a:br>
              <a:rPr lang="en-US" altLang="ja-JP" b="1" dirty="0">
                <a:latin typeface="BIZ UDゴシック" panose="020B0400000000000000" pitchFamily="49" charset="-128"/>
                <a:ea typeface="BIZ UDゴシック" panose="020B0400000000000000" pitchFamily="49" charset="-128"/>
              </a:rPr>
            </a:br>
            <a:endParaRPr kumimoji="1" lang="ja-JP" altLang="en-US" b="1" dirty="0">
              <a:latin typeface="BIZ UDゴシック" panose="020B0400000000000000" pitchFamily="49" charset="-128"/>
              <a:ea typeface="BIZ UDゴシック" panose="020B0400000000000000" pitchFamily="49" charset="-128"/>
            </a:endParaRPr>
          </a:p>
        </p:txBody>
      </p:sp>
      <p:sp>
        <p:nvSpPr>
          <p:cNvPr id="4" name="正方形/長方形 3">
            <a:extLst>
              <a:ext uri="{FF2B5EF4-FFF2-40B4-BE49-F238E27FC236}">
                <a16:creationId xmlns:a16="http://schemas.microsoft.com/office/drawing/2014/main" id="{7F50B7F7-ADB5-40E0-8FA8-4C228D849299}"/>
              </a:ext>
            </a:extLst>
          </p:cNvPr>
          <p:cNvSpPr/>
          <p:nvPr/>
        </p:nvSpPr>
        <p:spPr>
          <a:xfrm>
            <a:off x="4376684" y="1667726"/>
            <a:ext cx="7652756" cy="4864692"/>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
        <p:nvSpPr>
          <p:cNvPr id="5" name="正方形/長方形 4">
            <a:extLst>
              <a:ext uri="{FF2B5EF4-FFF2-40B4-BE49-F238E27FC236}">
                <a16:creationId xmlns:a16="http://schemas.microsoft.com/office/drawing/2014/main" id="{CC659A77-E59A-45C9-9B01-21BA5577672C}"/>
              </a:ext>
            </a:extLst>
          </p:cNvPr>
          <p:cNvSpPr/>
          <p:nvPr/>
        </p:nvSpPr>
        <p:spPr>
          <a:xfrm>
            <a:off x="338257" y="1526366"/>
            <a:ext cx="3747726" cy="28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FFFFFF"/>
                </a:solidFill>
                <a:effectLst/>
                <a:uLnTx/>
                <a:uFillTx/>
                <a:latin typeface="BIZ UDゴシック" panose="020B0400000000000000" pitchFamily="49" charset="-128"/>
                <a:ea typeface="BIZ UDゴシック" panose="020B0400000000000000" pitchFamily="49" charset="-128"/>
              </a:rPr>
              <a:t>提案内容の概要</a:t>
            </a:r>
          </a:p>
        </p:txBody>
      </p:sp>
      <p:sp>
        <p:nvSpPr>
          <p:cNvPr id="6" name="正方形/長方形 5">
            <a:extLst>
              <a:ext uri="{FF2B5EF4-FFF2-40B4-BE49-F238E27FC236}">
                <a16:creationId xmlns:a16="http://schemas.microsoft.com/office/drawing/2014/main" id="{97F8D4A8-E964-4308-BDAD-FF2BAEB2565B}"/>
              </a:ext>
            </a:extLst>
          </p:cNvPr>
          <p:cNvSpPr/>
          <p:nvPr/>
        </p:nvSpPr>
        <p:spPr>
          <a:xfrm>
            <a:off x="341983" y="1814398"/>
            <a:ext cx="3740273" cy="194400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4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
        <p:nvSpPr>
          <p:cNvPr id="7" name="正方形/長方形 6">
            <a:extLst>
              <a:ext uri="{FF2B5EF4-FFF2-40B4-BE49-F238E27FC236}">
                <a16:creationId xmlns:a16="http://schemas.microsoft.com/office/drawing/2014/main" id="{756AA4B7-DE4B-4E12-9746-9D415BF16EE9}"/>
              </a:ext>
            </a:extLst>
          </p:cNvPr>
          <p:cNvSpPr/>
          <p:nvPr/>
        </p:nvSpPr>
        <p:spPr>
          <a:xfrm>
            <a:off x="334530" y="4004262"/>
            <a:ext cx="3747726" cy="28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dirty="0">
                <a:solidFill>
                  <a:srgbClr val="FFFFFF"/>
                </a:solidFill>
                <a:latin typeface="BIZ UDゴシック" panose="020B0400000000000000" pitchFamily="49" charset="-128"/>
                <a:ea typeface="BIZ UDゴシック" panose="020B0400000000000000" pitchFamily="49" charset="-128"/>
              </a:rPr>
              <a:t>提案者のアピールポイント</a:t>
            </a:r>
            <a:endParaRPr kumimoji="1" lang="ja-JP" altLang="en-US" sz="1400" b="1" i="0" u="none" strike="noStrike" kern="1200" cap="none" spc="0" normalizeH="0" baseline="0" noProof="0" dirty="0">
              <a:ln>
                <a:noFill/>
              </a:ln>
              <a:solidFill>
                <a:srgbClr val="FFFFFF"/>
              </a:solidFill>
              <a:effectLst/>
              <a:uLnTx/>
              <a:uFillTx/>
              <a:latin typeface="BIZ UDゴシック" panose="020B0400000000000000" pitchFamily="49" charset="-128"/>
              <a:ea typeface="BIZ UDゴシック" panose="020B0400000000000000" pitchFamily="49" charset="-128"/>
            </a:endParaRPr>
          </a:p>
        </p:txBody>
      </p:sp>
      <p:sp>
        <p:nvSpPr>
          <p:cNvPr id="8" name="正方形/長方形 7">
            <a:extLst>
              <a:ext uri="{FF2B5EF4-FFF2-40B4-BE49-F238E27FC236}">
                <a16:creationId xmlns:a16="http://schemas.microsoft.com/office/drawing/2014/main" id="{B5287E12-0451-4C0E-8F48-FBDF8AC9B32B}"/>
              </a:ext>
            </a:extLst>
          </p:cNvPr>
          <p:cNvSpPr/>
          <p:nvPr/>
        </p:nvSpPr>
        <p:spPr>
          <a:xfrm>
            <a:off x="339294" y="4292261"/>
            <a:ext cx="3742962" cy="2240157"/>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4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
        <p:nvSpPr>
          <p:cNvPr id="9" name="AutoShape 10">
            <a:extLst>
              <a:ext uri="{FF2B5EF4-FFF2-40B4-BE49-F238E27FC236}">
                <a16:creationId xmlns:a16="http://schemas.microsoft.com/office/drawing/2014/main" id="{0E82E6D8-635C-4D6C-B46B-8D4FAF1080F2}"/>
              </a:ext>
            </a:extLst>
          </p:cNvPr>
          <p:cNvSpPr>
            <a:spLocks noChangeArrowheads="1"/>
          </p:cNvSpPr>
          <p:nvPr/>
        </p:nvSpPr>
        <p:spPr bwMode="auto">
          <a:xfrm>
            <a:off x="2469358" y="4503617"/>
            <a:ext cx="7253283" cy="1656033"/>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本提案内容全体の概要を記載してください。</a:t>
            </a:r>
            <a:endParaRPr kumimoji="0" lang="en-US" altLang="ja-JP"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a:p>
            <a:pPr marL="285750" indent="-285750" defTabSz="457200">
              <a:spcBef>
                <a:spcPts val="600"/>
              </a:spcBef>
              <a:buFont typeface="Arial" panose="020B0604020202020204" pitchFamily="34" charset="0"/>
              <a:buChar char="•"/>
              <a:defRPr/>
            </a:pPr>
            <a:r>
              <a:rPr kumimoji="0" lang="ja-JP" altLang="en-US" sz="1400" kern="0" dirty="0">
                <a:solidFill>
                  <a:srgbClr val="000000"/>
                </a:solidFill>
                <a:latin typeface="BIZ UDゴシック" panose="020B0400000000000000" pitchFamily="49" charset="-128"/>
                <a:ea typeface="BIZ UDゴシック" panose="020B0400000000000000" pitchFamily="49" charset="-128"/>
              </a:rPr>
              <a:t>本事業の実施における提案者のアピールポイントを記載してください。</a:t>
            </a:r>
            <a:endParaRPr kumimoji="0" lang="en-US" altLang="ja-JP"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仕様書（案）及び参考資料「窓口</a:t>
            </a:r>
            <a:r>
              <a:rPr kumimoji="0" lang="en-US" altLang="ja-JP"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DX</a:t>
            </a:r>
            <a:r>
              <a:rPr kumimoji="0" lang="ja-JP" altLang="en-US"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検討状況」の内容を踏まえ、システムを活用して、どのように目指す姿を実現するかを記載してください。</a:t>
            </a:r>
            <a:endParaRPr kumimoji="0" lang="en-US" altLang="ja-JP"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cxnSp>
        <p:nvCxnSpPr>
          <p:cNvPr id="10" name="直線コネクタ 12">
            <a:extLst>
              <a:ext uri="{FF2B5EF4-FFF2-40B4-BE49-F238E27FC236}">
                <a16:creationId xmlns:a16="http://schemas.microsoft.com/office/drawing/2014/main" id="{D9D4AF73-F73E-4525-B369-DF0A23A09C2F}"/>
              </a:ext>
            </a:extLst>
          </p:cNvPr>
          <p:cNvCxnSpPr>
            <a:cxnSpLocks/>
          </p:cNvCxnSpPr>
          <p:nvPr/>
        </p:nvCxnSpPr>
        <p:spPr bwMode="auto">
          <a:xfrm>
            <a:off x="4363038" y="1554761"/>
            <a:ext cx="7662069"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11" name="Rectangle 5">
            <a:extLst>
              <a:ext uri="{FF2B5EF4-FFF2-40B4-BE49-F238E27FC236}">
                <a16:creationId xmlns:a16="http://schemas.microsoft.com/office/drawing/2014/main" id="{C5C97B81-32F3-4188-8BE7-4DFC82D2DD2E}"/>
              </a:ext>
            </a:extLst>
          </p:cNvPr>
          <p:cNvSpPr>
            <a:spLocks noChangeArrowheads="1"/>
          </p:cNvSpPr>
          <p:nvPr/>
        </p:nvSpPr>
        <p:spPr bwMode="auto">
          <a:xfrm>
            <a:off x="6899166" y="1441797"/>
            <a:ext cx="2270932"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目指す姿の実現イメージ</a:t>
            </a:r>
          </a:p>
        </p:txBody>
      </p:sp>
      <p:sp>
        <p:nvSpPr>
          <p:cNvPr id="13" name="テキスト プレースホルダー 2"/>
          <p:cNvSpPr>
            <a:spLocks noGrp="1"/>
          </p:cNvSpPr>
          <p:nvPr>
            <p:ph type="body" sz="quarter" idx="13"/>
          </p:nvPr>
        </p:nvSpPr>
        <p:spPr>
          <a:xfrm>
            <a:off x="164757" y="938530"/>
            <a:ext cx="12027243" cy="421740"/>
          </a:xfrm>
        </p:spPr>
        <p:txBody>
          <a:bodyPr/>
          <a:lstStyle/>
          <a:p>
            <a:endParaRPr kumimoji="1" lang="ja-JP" altLang="en-US"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579506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２　課題解決策</a:t>
            </a:r>
            <a:r>
              <a:rPr lang="en-US" altLang="ja-JP" b="1" dirty="0">
                <a:latin typeface="BIZ UDゴシック" panose="020B0400000000000000" pitchFamily="49" charset="-128"/>
                <a:ea typeface="BIZ UDゴシック" panose="020B0400000000000000" pitchFamily="49" charset="-128"/>
              </a:rPr>
              <a:t>】</a:t>
            </a:r>
            <a:br>
              <a:rPr lang="en-US" altLang="ja-JP" b="1" dirty="0">
                <a:latin typeface="BIZ UDゴシック" panose="020B0400000000000000" pitchFamily="49" charset="-128"/>
                <a:ea typeface="BIZ UDゴシック" panose="020B0400000000000000" pitchFamily="49" charset="-128"/>
              </a:rPr>
            </a:b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２</a:t>
            </a: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１　書かない</a:t>
            </a:r>
            <a:r>
              <a:rPr lang="en-US" altLang="ja-JP" b="1" dirty="0">
                <a:latin typeface="BIZ UDゴシック" panose="020B0400000000000000" pitchFamily="49" charset="-128"/>
                <a:ea typeface="BIZ UDゴシック" panose="020B0400000000000000" pitchFamily="49" charset="-128"/>
              </a:rPr>
              <a:t>】</a:t>
            </a:r>
            <a:endParaRPr kumimoji="1" lang="ja-JP" altLang="en-US" b="1" dirty="0">
              <a:latin typeface="BIZ UDゴシック" panose="020B0400000000000000" pitchFamily="49" charset="-128"/>
              <a:ea typeface="BIZ UDゴシック" panose="020B0400000000000000" pitchFamily="49" charset="-128"/>
            </a:endParaRPr>
          </a:p>
        </p:txBody>
      </p:sp>
      <p:sp>
        <p:nvSpPr>
          <p:cNvPr id="13" name="テキスト プレースホルダー 2"/>
          <p:cNvSpPr>
            <a:spLocks noGrp="1"/>
          </p:cNvSpPr>
          <p:nvPr>
            <p:ph type="body" sz="quarter" idx="13"/>
          </p:nvPr>
        </p:nvSpPr>
        <p:spPr>
          <a:xfrm>
            <a:off x="164757" y="938530"/>
            <a:ext cx="12027243" cy="421740"/>
          </a:xfrm>
        </p:spPr>
        <p:txBody>
          <a:bodyPr/>
          <a:lstStyle/>
          <a:p>
            <a:endParaRPr kumimoji="1" lang="ja-JP" altLang="en-US" dirty="0">
              <a:latin typeface="BIZ UDゴシック" panose="020B0400000000000000" pitchFamily="49" charset="-128"/>
              <a:ea typeface="BIZ UDゴシック" panose="020B0400000000000000" pitchFamily="49" charset="-128"/>
            </a:endParaRPr>
          </a:p>
        </p:txBody>
      </p:sp>
      <p:cxnSp>
        <p:nvCxnSpPr>
          <p:cNvPr id="14" name="直線コネクタ 12">
            <a:extLst>
              <a:ext uri="{FF2B5EF4-FFF2-40B4-BE49-F238E27FC236}">
                <a16:creationId xmlns:a16="http://schemas.microsoft.com/office/drawing/2014/main" id="{D1B05EC3-0D3A-40AA-BCC6-B62B7E284FAF}"/>
              </a:ext>
            </a:extLst>
          </p:cNvPr>
          <p:cNvCxnSpPr>
            <a:cxnSpLocks/>
          </p:cNvCxnSpPr>
          <p:nvPr/>
        </p:nvCxnSpPr>
        <p:spPr bwMode="auto">
          <a:xfrm>
            <a:off x="164757" y="1501766"/>
            <a:ext cx="11860349"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15" name="Rectangle 5">
            <a:extLst>
              <a:ext uri="{FF2B5EF4-FFF2-40B4-BE49-F238E27FC236}">
                <a16:creationId xmlns:a16="http://schemas.microsoft.com/office/drawing/2014/main" id="{DDDD1260-6B79-49C2-9A83-BBD4058FF372}"/>
              </a:ext>
            </a:extLst>
          </p:cNvPr>
          <p:cNvSpPr>
            <a:spLocks noChangeArrowheads="1"/>
          </p:cNvSpPr>
          <p:nvPr/>
        </p:nvSpPr>
        <p:spPr bwMode="auto">
          <a:xfrm>
            <a:off x="4247904" y="1360270"/>
            <a:ext cx="3694053" cy="242104"/>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lang="ja-JP" altLang="en-US" sz="1400" b="1" dirty="0">
                <a:solidFill>
                  <a:srgbClr val="000000"/>
                </a:solidFill>
                <a:latin typeface="BIZ UDゴシック" panose="020B0400000000000000" pitchFamily="49" charset="-128"/>
                <a:ea typeface="BIZ UDゴシック" panose="020B0400000000000000" pitchFamily="49" charset="-128"/>
              </a:rPr>
              <a:t>「書かない」の課題解決イメージ</a:t>
            </a:r>
            <a:endPar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
        <p:nvSpPr>
          <p:cNvPr id="16" name="正方形/長方形 15">
            <a:extLst>
              <a:ext uri="{FF2B5EF4-FFF2-40B4-BE49-F238E27FC236}">
                <a16:creationId xmlns:a16="http://schemas.microsoft.com/office/drawing/2014/main" id="{88DC9922-A754-4D0C-A7E0-BAE2B960CA92}"/>
              </a:ext>
            </a:extLst>
          </p:cNvPr>
          <p:cNvSpPr/>
          <p:nvPr/>
        </p:nvSpPr>
        <p:spPr>
          <a:xfrm>
            <a:off x="164757" y="1602374"/>
            <a:ext cx="11864683" cy="4874622"/>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
        <p:nvSpPr>
          <p:cNvPr id="17" name="AutoShape 10">
            <a:extLst>
              <a:ext uri="{FF2B5EF4-FFF2-40B4-BE49-F238E27FC236}">
                <a16:creationId xmlns:a16="http://schemas.microsoft.com/office/drawing/2014/main" id="{A3E2D041-3845-4AFF-938D-B736DFEC7827}"/>
              </a:ext>
            </a:extLst>
          </p:cNvPr>
          <p:cNvSpPr>
            <a:spLocks noChangeArrowheads="1"/>
          </p:cNvSpPr>
          <p:nvPr/>
        </p:nvSpPr>
        <p:spPr bwMode="auto">
          <a:xfrm>
            <a:off x="2551736" y="4061343"/>
            <a:ext cx="7253283" cy="1062176"/>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参考</a:t>
            </a:r>
            <a:r>
              <a:rPr kumimoji="0" lang="ja-JP" altLang="en-US" sz="1400" kern="0" dirty="0">
                <a:solidFill>
                  <a:srgbClr val="000000"/>
                </a:solidFill>
                <a:latin typeface="BIZ UDゴシック" panose="020B0400000000000000" pitchFamily="49" charset="-128"/>
                <a:ea typeface="BIZ UDゴシック" panose="020B0400000000000000" pitchFamily="49" charset="-128"/>
              </a:rPr>
              <a:t>資料「窓口</a:t>
            </a:r>
            <a:r>
              <a:rPr kumimoji="0" lang="en-US" altLang="ja-JP" sz="1400" kern="0" dirty="0">
                <a:solidFill>
                  <a:srgbClr val="000000"/>
                </a:solidFill>
                <a:latin typeface="BIZ UDゴシック" panose="020B0400000000000000" pitchFamily="49" charset="-128"/>
                <a:ea typeface="BIZ UDゴシック" panose="020B0400000000000000" pitchFamily="49" charset="-128"/>
              </a:rPr>
              <a:t>DX</a:t>
            </a:r>
            <a:r>
              <a:rPr kumimoji="0" lang="ja-JP" altLang="en-US" sz="1400" kern="0" dirty="0">
                <a:solidFill>
                  <a:srgbClr val="000000"/>
                </a:solidFill>
                <a:latin typeface="BIZ UDゴシック" panose="020B0400000000000000" pitchFamily="49" charset="-128"/>
                <a:ea typeface="BIZ UDゴシック" panose="020B0400000000000000" pitchFamily="49" charset="-128"/>
              </a:rPr>
              <a:t>検討状況」８ページ目の課題一覧の内、「書かない」についての課題をどのように解決するかをイメージできるように具体的に記載してください。</a:t>
            </a:r>
            <a:endParaRPr kumimoji="0" lang="en-US" altLang="ja-JP" sz="1400" kern="0" dirty="0">
              <a:solidFill>
                <a:srgbClr val="000000"/>
              </a:solidFill>
              <a:latin typeface="BIZ UDゴシック" panose="020B0400000000000000" pitchFamily="49" charset="-128"/>
              <a:ea typeface="BIZ UDゴシック" panose="020B0400000000000000" pitchFamily="49" charset="-128"/>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kern="0" dirty="0">
                <a:solidFill>
                  <a:srgbClr val="000000"/>
                </a:solidFill>
                <a:latin typeface="BIZ UDゴシック" panose="020B0400000000000000" pitchFamily="49" charset="-128"/>
                <a:ea typeface="BIZ UDゴシック" panose="020B0400000000000000" pitchFamily="49" charset="-128"/>
              </a:rPr>
              <a:t>課題解決によるメリットを区民と職員それぞれの視点で記載してください。</a:t>
            </a:r>
            <a:endParaRPr kumimoji="0" lang="en-US" altLang="ja-JP" sz="1400" kern="0" dirty="0">
              <a:solidFill>
                <a:srgbClr val="000000"/>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546309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２　課題解決策</a:t>
            </a:r>
            <a:r>
              <a:rPr lang="en-US" altLang="ja-JP" b="1" dirty="0">
                <a:latin typeface="BIZ UDゴシック" panose="020B0400000000000000" pitchFamily="49" charset="-128"/>
                <a:ea typeface="BIZ UDゴシック" panose="020B0400000000000000" pitchFamily="49" charset="-128"/>
              </a:rPr>
              <a:t>】</a:t>
            </a:r>
            <a:br>
              <a:rPr lang="en-US" altLang="ja-JP" b="1" dirty="0">
                <a:latin typeface="BIZ UDゴシック" panose="020B0400000000000000" pitchFamily="49" charset="-128"/>
                <a:ea typeface="BIZ UDゴシック" panose="020B0400000000000000" pitchFamily="49" charset="-128"/>
              </a:rPr>
            </a:b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２</a:t>
            </a: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２　待たない</a:t>
            </a:r>
            <a:r>
              <a:rPr lang="en-US" altLang="ja-JP" b="1" dirty="0">
                <a:latin typeface="BIZ UDゴシック" panose="020B0400000000000000" pitchFamily="49" charset="-128"/>
                <a:ea typeface="BIZ UDゴシック" panose="020B0400000000000000" pitchFamily="49" charset="-128"/>
              </a:rPr>
              <a:t>】</a:t>
            </a:r>
            <a:endParaRPr kumimoji="1" lang="ja-JP" altLang="en-US" b="1" dirty="0">
              <a:latin typeface="BIZ UDゴシック" panose="020B0400000000000000" pitchFamily="49" charset="-128"/>
              <a:ea typeface="BIZ UDゴシック" panose="020B0400000000000000" pitchFamily="49" charset="-128"/>
            </a:endParaRPr>
          </a:p>
        </p:txBody>
      </p:sp>
      <p:sp>
        <p:nvSpPr>
          <p:cNvPr id="13" name="テキスト プレースホルダー 2"/>
          <p:cNvSpPr>
            <a:spLocks noGrp="1"/>
          </p:cNvSpPr>
          <p:nvPr>
            <p:ph type="body" sz="quarter" idx="13"/>
          </p:nvPr>
        </p:nvSpPr>
        <p:spPr>
          <a:xfrm>
            <a:off x="164757" y="938530"/>
            <a:ext cx="12027243" cy="421740"/>
          </a:xfrm>
        </p:spPr>
        <p:txBody>
          <a:bodyPr/>
          <a:lstStyle/>
          <a:p>
            <a:endParaRPr kumimoji="1" lang="ja-JP" altLang="en-US" dirty="0">
              <a:latin typeface="BIZ UDゴシック" panose="020B0400000000000000" pitchFamily="49" charset="-128"/>
              <a:ea typeface="BIZ UDゴシック" panose="020B0400000000000000" pitchFamily="49" charset="-128"/>
            </a:endParaRPr>
          </a:p>
        </p:txBody>
      </p:sp>
      <p:cxnSp>
        <p:nvCxnSpPr>
          <p:cNvPr id="14" name="直線コネクタ 12">
            <a:extLst>
              <a:ext uri="{FF2B5EF4-FFF2-40B4-BE49-F238E27FC236}">
                <a16:creationId xmlns:a16="http://schemas.microsoft.com/office/drawing/2014/main" id="{D1B05EC3-0D3A-40AA-BCC6-B62B7E284FAF}"/>
              </a:ext>
            </a:extLst>
          </p:cNvPr>
          <p:cNvCxnSpPr>
            <a:cxnSpLocks/>
          </p:cNvCxnSpPr>
          <p:nvPr/>
        </p:nvCxnSpPr>
        <p:spPr bwMode="auto">
          <a:xfrm>
            <a:off x="164757" y="1501766"/>
            <a:ext cx="11860349"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15" name="Rectangle 5">
            <a:extLst>
              <a:ext uri="{FF2B5EF4-FFF2-40B4-BE49-F238E27FC236}">
                <a16:creationId xmlns:a16="http://schemas.microsoft.com/office/drawing/2014/main" id="{DDDD1260-6B79-49C2-9A83-BBD4058FF372}"/>
              </a:ext>
            </a:extLst>
          </p:cNvPr>
          <p:cNvSpPr>
            <a:spLocks noChangeArrowheads="1"/>
          </p:cNvSpPr>
          <p:nvPr/>
        </p:nvSpPr>
        <p:spPr bwMode="auto">
          <a:xfrm>
            <a:off x="4247904" y="1360270"/>
            <a:ext cx="3694053" cy="242104"/>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lang="ja-JP" altLang="en-US" sz="1400" b="1" dirty="0">
                <a:solidFill>
                  <a:srgbClr val="000000"/>
                </a:solidFill>
                <a:latin typeface="BIZ UDゴシック" panose="020B0400000000000000" pitchFamily="49" charset="-128"/>
                <a:ea typeface="BIZ UDゴシック" panose="020B0400000000000000" pitchFamily="49" charset="-128"/>
              </a:rPr>
              <a:t>「待たない」の課題解決イメージ</a:t>
            </a:r>
            <a:endPar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
        <p:nvSpPr>
          <p:cNvPr id="16" name="正方形/長方形 15">
            <a:extLst>
              <a:ext uri="{FF2B5EF4-FFF2-40B4-BE49-F238E27FC236}">
                <a16:creationId xmlns:a16="http://schemas.microsoft.com/office/drawing/2014/main" id="{88DC9922-A754-4D0C-A7E0-BAE2B960CA92}"/>
              </a:ext>
            </a:extLst>
          </p:cNvPr>
          <p:cNvSpPr/>
          <p:nvPr/>
        </p:nvSpPr>
        <p:spPr>
          <a:xfrm>
            <a:off x="164757" y="1602374"/>
            <a:ext cx="11864683" cy="4874622"/>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
        <p:nvSpPr>
          <p:cNvPr id="17" name="AutoShape 10">
            <a:extLst>
              <a:ext uri="{FF2B5EF4-FFF2-40B4-BE49-F238E27FC236}">
                <a16:creationId xmlns:a16="http://schemas.microsoft.com/office/drawing/2014/main" id="{A3E2D041-3845-4AFF-938D-B736DFEC7827}"/>
              </a:ext>
            </a:extLst>
          </p:cNvPr>
          <p:cNvSpPr>
            <a:spLocks noChangeArrowheads="1"/>
          </p:cNvSpPr>
          <p:nvPr/>
        </p:nvSpPr>
        <p:spPr bwMode="auto">
          <a:xfrm>
            <a:off x="2551736" y="4061343"/>
            <a:ext cx="7253283" cy="1062176"/>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参考</a:t>
            </a:r>
            <a:r>
              <a:rPr kumimoji="0" lang="ja-JP" altLang="en-US" sz="1400" kern="0" dirty="0">
                <a:solidFill>
                  <a:srgbClr val="000000"/>
                </a:solidFill>
                <a:latin typeface="BIZ UDゴシック" panose="020B0400000000000000" pitchFamily="49" charset="-128"/>
                <a:ea typeface="BIZ UDゴシック" panose="020B0400000000000000" pitchFamily="49" charset="-128"/>
              </a:rPr>
              <a:t>資料「窓口</a:t>
            </a:r>
            <a:r>
              <a:rPr kumimoji="0" lang="en-US" altLang="ja-JP" sz="1400" kern="0" dirty="0">
                <a:solidFill>
                  <a:srgbClr val="000000"/>
                </a:solidFill>
                <a:latin typeface="BIZ UDゴシック" panose="020B0400000000000000" pitchFamily="49" charset="-128"/>
                <a:ea typeface="BIZ UDゴシック" panose="020B0400000000000000" pitchFamily="49" charset="-128"/>
              </a:rPr>
              <a:t>DX</a:t>
            </a:r>
            <a:r>
              <a:rPr kumimoji="0" lang="ja-JP" altLang="en-US" sz="1400" kern="0" dirty="0">
                <a:solidFill>
                  <a:srgbClr val="000000"/>
                </a:solidFill>
                <a:latin typeface="BIZ UDゴシック" panose="020B0400000000000000" pitchFamily="49" charset="-128"/>
                <a:ea typeface="BIZ UDゴシック" panose="020B0400000000000000" pitchFamily="49" charset="-128"/>
              </a:rPr>
              <a:t>検討状況」８ページ目の課題一覧の内、「待たない」についての課題をどのように解決するかをイメージできるように具体的に記載してください。</a:t>
            </a:r>
            <a:endParaRPr kumimoji="0" lang="en-US" altLang="ja-JP" sz="1400" kern="0" dirty="0">
              <a:solidFill>
                <a:srgbClr val="000000"/>
              </a:solidFill>
              <a:latin typeface="BIZ UDゴシック" panose="020B0400000000000000" pitchFamily="49" charset="-128"/>
              <a:ea typeface="BIZ UDゴシック" panose="020B0400000000000000" pitchFamily="49" charset="-128"/>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kern="0" dirty="0">
                <a:solidFill>
                  <a:srgbClr val="000000"/>
                </a:solidFill>
                <a:latin typeface="BIZ UDゴシック" panose="020B0400000000000000" pitchFamily="49" charset="-128"/>
                <a:ea typeface="BIZ UDゴシック" panose="020B0400000000000000" pitchFamily="49" charset="-128"/>
              </a:rPr>
              <a:t>課題解決によるメリットを区民と職員それぞれの視点で記載してください。</a:t>
            </a:r>
            <a:endParaRPr kumimoji="0" lang="en-US" altLang="ja-JP" sz="1400" kern="0" dirty="0">
              <a:solidFill>
                <a:srgbClr val="000000"/>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968489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２　課題解決策</a:t>
            </a:r>
            <a:r>
              <a:rPr lang="en-US" altLang="ja-JP" b="1" dirty="0">
                <a:latin typeface="BIZ UDゴシック" panose="020B0400000000000000" pitchFamily="49" charset="-128"/>
                <a:ea typeface="BIZ UDゴシック" panose="020B0400000000000000" pitchFamily="49" charset="-128"/>
              </a:rPr>
              <a:t>】</a:t>
            </a:r>
            <a:br>
              <a:rPr lang="en-US" altLang="ja-JP" b="1" dirty="0">
                <a:latin typeface="BIZ UDゴシック" panose="020B0400000000000000" pitchFamily="49" charset="-128"/>
                <a:ea typeface="BIZ UDゴシック" panose="020B0400000000000000" pitchFamily="49" charset="-128"/>
              </a:rPr>
            </a:b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２</a:t>
            </a: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３　迷わない</a:t>
            </a:r>
            <a:r>
              <a:rPr lang="en-US" altLang="ja-JP" b="1" dirty="0">
                <a:latin typeface="BIZ UDゴシック" panose="020B0400000000000000" pitchFamily="49" charset="-128"/>
                <a:ea typeface="BIZ UDゴシック" panose="020B0400000000000000" pitchFamily="49" charset="-128"/>
              </a:rPr>
              <a:t>】</a:t>
            </a:r>
            <a:endParaRPr kumimoji="1" lang="ja-JP" altLang="en-US" b="1" dirty="0">
              <a:latin typeface="BIZ UDゴシック" panose="020B0400000000000000" pitchFamily="49" charset="-128"/>
              <a:ea typeface="BIZ UDゴシック" panose="020B0400000000000000" pitchFamily="49" charset="-128"/>
            </a:endParaRPr>
          </a:p>
        </p:txBody>
      </p:sp>
      <p:sp>
        <p:nvSpPr>
          <p:cNvPr id="13" name="テキスト プレースホルダー 2"/>
          <p:cNvSpPr>
            <a:spLocks noGrp="1"/>
          </p:cNvSpPr>
          <p:nvPr>
            <p:ph type="body" sz="quarter" idx="13"/>
          </p:nvPr>
        </p:nvSpPr>
        <p:spPr>
          <a:xfrm>
            <a:off x="164757" y="938530"/>
            <a:ext cx="12027243" cy="421740"/>
          </a:xfrm>
        </p:spPr>
        <p:txBody>
          <a:bodyPr/>
          <a:lstStyle/>
          <a:p>
            <a:endParaRPr kumimoji="1" lang="ja-JP" altLang="en-US" dirty="0">
              <a:latin typeface="BIZ UDゴシック" panose="020B0400000000000000" pitchFamily="49" charset="-128"/>
              <a:ea typeface="BIZ UDゴシック" panose="020B0400000000000000" pitchFamily="49" charset="-128"/>
            </a:endParaRPr>
          </a:p>
        </p:txBody>
      </p:sp>
      <p:cxnSp>
        <p:nvCxnSpPr>
          <p:cNvPr id="14" name="直線コネクタ 12">
            <a:extLst>
              <a:ext uri="{FF2B5EF4-FFF2-40B4-BE49-F238E27FC236}">
                <a16:creationId xmlns:a16="http://schemas.microsoft.com/office/drawing/2014/main" id="{D1B05EC3-0D3A-40AA-BCC6-B62B7E284FAF}"/>
              </a:ext>
            </a:extLst>
          </p:cNvPr>
          <p:cNvCxnSpPr>
            <a:cxnSpLocks/>
          </p:cNvCxnSpPr>
          <p:nvPr/>
        </p:nvCxnSpPr>
        <p:spPr bwMode="auto">
          <a:xfrm>
            <a:off x="164757" y="1501766"/>
            <a:ext cx="11860349"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15" name="Rectangle 5">
            <a:extLst>
              <a:ext uri="{FF2B5EF4-FFF2-40B4-BE49-F238E27FC236}">
                <a16:creationId xmlns:a16="http://schemas.microsoft.com/office/drawing/2014/main" id="{DDDD1260-6B79-49C2-9A83-BBD4058FF372}"/>
              </a:ext>
            </a:extLst>
          </p:cNvPr>
          <p:cNvSpPr>
            <a:spLocks noChangeArrowheads="1"/>
          </p:cNvSpPr>
          <p:nvPr/>
        </p:nvSpPr>
        <p:spPr bwMode="auto">
          <a:xfrm>
            <a:off x="4247904" y="1360270"/>
            <a:ext cx="3694053" cy="242104"/>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lang="ja-JP" altLang="en-US" sz="1400" b="1" dirty="0">
                <a:solidFill>
                  <a:srgbClr val="000000"/>
                </a:solidFill>
                <a:latin typeface="BIZ UDゴシック" panose="020B0400000000000000" pitchFamily="49" charset="-128"/>
                <a:ea typeface="BIZ UDゴシック" panose="020B0400000000000000" pitchFamily="49" charset="-128"/>
              </a:rPr>
              <a:t>「迷わない」の課題解決イメージ</a:t>
            </a:r>
            <a:endPar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
        <p:nvSpPr>
          <p:cNvPr id="16" name="正方形/長方形 15">
            <a:extLst>
              <a:ext uri="{FF2B5EF4-FFF2-40B4-BE49-F238E27FC236}">
                <a16:creationId xmlns:a16="http://schemas.microsoft.com/office/drawing/2014/main" id="{88DC9922-A754-4D0C-A7E0-BAE2B960CA92}"/>
              </a:ext>
            </a:extLst>
          </p:cNvPr>
          <p:cNvSpPr/>
          <p:nvPr/>
        </p:nvSpPr>
        <p:spPr>
          <a:xfrm>
            <a:off x="164757" y="1602374"/>
            <a:ext cx="11864683" cy="4874622"/>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
        <p:nvSpPr>
          <p:cNvPr id="17" name="AutoShape 10">
            <a:extLst>
              <a:ext uri="{FF2B5EF4-FFF2-40B4-BE49-F238E27FC236}">
                <a16:creationId xmlns:a16="http://schemas.microsoft.com/office/drawing/2014/main" id="{A3E2D041-3845-4AFF-938D-B736DFEC7827}"/>
              </a:ext>
            </a:extLst>
          </p:cNvPr>
          <p:cNvSpPr>
            <a:spLocks noChangeArrowheads="1"/>
          </p:cNvSpPr>
          <p:nvPr/>
        </p:nvSpPr>
        <p:spPr bwMode="auto">
          <a:xfrm>
            <a:off x="2551736" y="4061343"/>
            <a:ext cx="7253283" cy="1062176"/>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参考</a:t>
            </a:r>
            <a:r>
              <a:rPr kumimoji="0" lang="ja-JP" altLang="en-US" sz="1400" kern="0" dirty="0">
                <a:solidFill>
                  <a:srgbClr val="000000"/>
                </a:solidFill>
                <a:latin typeface="BIZ UDゴシック" panose="020B0400000000000000" pitchFamily="49" charset="-128"/>
                <a:ea typeface="BIZ UDゴシック" panose="020B0400000000000000" pitchFamily="49" charset="-128"/>
              </a:rPr>
              <a:t>資料「窓口</a:t>
            </a:r>
            <a:r>
              <a:rPr kumimoji="0" lang="en-US" altLang="ja-JP" sz="1400" kern="0" dirty="0">
                <a:solidFill>
                  <a:srgbClr val="000000"/>
                </a:solidFill>
                <a:latin typeface="BIZ UDゴシック" panose="020B0400000000000000" pitchFamily="49" charset="-128"/>
                <a:ea typeface="BIZ UDゴシック" panose="020B0400000000000000" pitchFamily="49" charset="-128"/>
              </a:rPr>
              <a:t>DX</a:t>
            </a:r>
            <a:r>
              <a:rPr kumimoji="0" lang="ja-JP" altLang="en-US" sz="1400" kern="0" dirty="0">
                <a:solidFill>
                  <a:srgbClr val="000000"/>
                </a:solidFill>
                <a:latin typeface="BIZ UDゴシック" panose="020B0400000000000000" pitchFamily="49" charset="-128"/>
                <a:ea typeface="BIZ UDゴシック" panose="020B0400000000000000" pitchFamily="49" charset="-128"/>
              </a:rPr>
              <a:t>検討状況」８ページ目の課題一覧の内、「迷わない」についての課題をどのように解決するかをイメージできるように具体的に記載してください。</a:t>
            </a:r>
            <a:endParaRPr kumimoji="0" lang="en-US" altLang="ja-JP" sz="1400" kern="0" dirty="0">
              <a:solidFill>
                <a:srgbClr val="000000"/>
              </a:solidFill>
              <a:latin typeface="BIZ UDゴシック" panose="020B0400000000000000" pitchFamily="49" charset="-128"/>
              <a:ea typeface="BIZ UDゴシック" panose="020B0400000000000000" pitchFamily="49" charset="-128"/>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kern="0" dirty="0">
                <a:solidFill>
                  <a:srgbClr val="000000"/>
                </a:solidFill>
                <a:latin typeface="BIZ UDゴシック" panose="020B0400000000000000" pitchFamily="49" charset="-128"/>
                <a:ea typeface="BIZ UDゴシック" panose="020B0400000000000000" pitchFamily="49" charset="-128"/>
              </a:rPr>
              <a:t>課題解決によるメリットを区民と職員それぞれの視点で記載してください。</a:t>
            </a:r>
            <a:endParaRPr kumimoji="0" lang="en-US" altLang="ja-JP" sz="1400" kern="0" dirty="0">
              <a:solidFill>
                <a:srgbClr val="000000"/>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380064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線コネクタ 12">
            <a:extLst>
              <a:ext uri="{FF2B5EF4-FFF2-40B4-BE49-F238E27FC236}">
                <a16:creationId xmlns:a16="http://schemas.microsoft.com/office/drawing/2014/main" id="{0BB2DDB5-084F-4F1E-A908-176812FCBBE1}"/>
              </a:ext>
            </a:extLst>
          </p:cNvPr>
          <p:cNvCxnSpPr>
            <a:cxnSpLocks/>
          </p:cNvCxnSpPr>
          <p:nvPr/>
        </p:nvCxnSpPr>
        <p:spPr bwMode="auto">
          <a:xfrm>
            <a:off x="164757" y="1501766"/>
            <a:ext cx="11860349"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11" name="Rectangle 5">
            <a:extLst>
              <a:ext uri="{FF2B5EF4-FFF2-40B4-BE49-F238E27FC236}">
                <a16:creationId xmlns:a16="http://schemas.microsoft.com/office/drawing/2014/main" id="{C5C97B81-32F3-4188-8BE7-4DFC82D2DD2E}"/>
              </a:ext>
            </a:extLst>
          </p:cNvPr>
          <p:cNvSpPr>
            <a:spLocks noChangeArrowheads="1"/>
          </p:cNvSpPr>
          <p:nvPr/>
        </p:nvSpPr>
        <p:spPr bwMode="auto">
          <a:xfrm>
            <a:off x="4247904" y="1360270"/>
            <a:ext cx="3694053" cy="242104"/>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lang="ja-JP" altLang="en-US" sz="1400" b="1" dirty="0">
                <a:solidFill>
                  <a:srgbClr val="000000"/>
                </a:solidFill>
                <a:latin typeface="BIZ UDゴシック" panose="020B0400000000000000" pitchFamily="49" charset="-128"/>
                <a:ea typeface="BIZ UDゴシック" panose="020B0400000000000000" pitchFamily="49" charset="-128"/>
              </a:rPr>
              <a:t>システム導入後の運用イメージ</a:t>
            </a:r>
            <a:endPar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
        <p:nvSpPr>
          <p:cNvPr id="2" name="タイトル 1"/>
          <p:cNvSpPr>
            <a:spLocks noGrp="1"/>
          </p:cNvSpPr>
          <p:nvPr>
            <p:ph type="title"/>
          </p:nvPr>
        </p:nvSpPr>
        <p:spPr/>
        <p:txBody>
          <a:bodyPr/>
          <a:lstStyle/>
          <a:p>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３　運用フロー</a:t>
            </a:r>
            <a:r>
              <a:rPr lang="en-US" altLang="ja-JP" b="1" dirty="0">
                <a:latin typeface="BIZ UDゴシック" panose="020B0400000000000000" pitchFamily="49" charset="-128"/>
                <a:ea typeface="BIZ UDゴシック" panose="020B0400000000000000" pitchFamily="49" charset="-128"/>
              </a:rPr>
              <a:t>】</a:t>
            </a:r>
            <a:br>
              <a:rPr lang="en-US" altLang="ja-JP" b="1" dirty="0">
                <a:latin typeface="BIZ UDゴシック" panose="020B0400000000000000" pitchFamily="49" charset="-128"/>
                <a:ea typeface="BIZ UDゴシック" panose="020B0400000000000000" pitchFamily="49" charset="-128"/>
              </a:rPr>
            </a:b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３</a:t>
            </a: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１　全体像</a:t>
            </a:r>
            <a:r>
              <a:rPr lang="en-US" altLang="ja-JP" b="1" dirty="0">
                <a:latin typeface="BIZ UDゴシック" panose="020B0400000000000000" pitchFamily="49" charset="-128"/>
                <a:ea typeface="BIZ UDゴシック" panose="020B0400000000000000" pitchFamily="49" charset="-128"/>
              </a:rPr>
              <a:t>】</a:t>
            </a:r>
            <a:endParaRPr kumimoji="1" lang="ja-JP" altLang="en-US" b="1" dirty="0">
              <a:latin typeface="BIZ UDゴシック" panose="020B0400000000000000" pitchFamily="49" charset="-128"/>
              <a:ea typeface="BIZ UDゴシック" panose="020B0400000000000000" pitchFamily="49" charset="-128"/>
            </a:endParaRPr>
          </a:p>
        </p:txBody>
      </p:sp>
      <p:sp>
        <p:nvSpPr>
          <p:cNvPr id="4" name="正方形/長方形 3">
            <a:extLst>
              <a:ext uri="{FF2B5EF4-FFF2-40B4-BE49-F238E27FC236}">
                <a16:creationId xmlns:a16="http://schemas.microsoft.com/office/drawing/2014/main" id="{7F50B7F7-ADB5-40E0-8FA8-4C228D849299}"/>
              </a:ext>
            </a:extLst>
          </p:cNvPr>
          <p:cNvSpPr/>
          <p:nvPr/>
        </p:nvSpPr>
        <p:spPr>
          <a:xfrm>
            <a:off x="164757" y="1602374"/>
            <a:ext cx="11864683" cy="4874622"/>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
        <p:nvSpPr>
          <p:cNvPr id="9" name="AutoShape 10">
            <a:extLst>
              <a:ext uri="{FF2B5EF4-FFF2-40B4-BE49-F238E27FC236}">
                <a16:creationId xmlns:a16="http://schemas.microsoft.com/office/drawing/2014/main" id="{0E82E6D8-635C-4D6C-B46B-8D4FAF1080F2}"/>
              </a:ext>
            </a:extLst>
          </p:cNvPr>
          <p:cNvSpPr>
            <a:spLocks noChangeArrowheads="1"/>
          </p:cNvSpPr>
          <p:nvPr/>
        </p:nvSpPr>
        <p:spPr bwMode="auto">
          <a:xfrm>
            <a:off x="2468288" y="3181350"/>
            <a:ext cx="7253283" cy="2881761"/>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システムを活用した際の運用フローについて、区民と職員それぞれの視点で、全体像が分かるように記載してください。</a:t>
            </a:r>
            <a:endParaRPr kumimoji="0" lang="en-US" altLang="ja-JP"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kern="0" dirty="0">
                <a:solidFill>
                  <a:srgbClr val="000000"/>
                </a:solidFill>
                <a:latin typeface="BIZ UDゴシック" panose="020B0400000000000000" pitchFamily="49" charset="-128"/>
                <a:ea typeface="BIZ UDゴシック" panose="020B0400000000000000" pitchFamily="49" charset="-128"/>
              </a:rPr>
              <a:t>転入手続の流れは以下のとおり。</a:t>
            </a:r>
            <a:endParaRPr kumimoji="0" lang="en-US" altLang="ja-JP" sz="1400" kern="0" dirty="0">
              <a:solidFill>
                <a:srgbClr val="000000"/>
              </a:solidFill>
              <a:latin typeface="BIZ UDゴシック" panose="020B0400000000000000" pitchFamily="49" charset="-128"/>
              <a:ea typeface="BIZ UDゴシック" panose="020B0400000000000000" pitchFamily="49" charset="-128"/>
            </a:endParaRPr>
          </a:p>
          <a:p>
            <a:pPr marR="0" lvl="0" algn="l" defTabSz="457200" rtl="0" eaLnBrk="1" fontAlgn="auto" latinLnBrk="0" hangingPunct="1">
              <a:lnSpc>
                <a:spcPct val="100000"/>
              </a:lnSpc>
              <a:spcBef>
                <a:spcPts val="600"/>
              </a:spcBef>
              <a:spcAft>
                <a:spcPts val="0"/>
              </a:spcAft>
              <a:buClrTx/>
              <a:buSzTx/>
              <a:tabLst/>
              <a:defRPr/>
            </a:pPr>
            <a:r>
              <a:rPr kumimoji="0" lang="ja-JP" altLang="en-US"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　　①区役所に来庁</a:t>
            </a:r>
            <a:endParaRPr kumimoji="0" lang="en-US" altLang="ja-JP"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a:p>
            <a:pPr marR="0" lvl="0" algn="l" defTabSz="457200" rtl="0" eaLnBrk="1" fontAlgn="auto" latinLnBrk="0" hangingPunct="1">
              <a:lnSpc>
                <a:spcPct val="100000"/>
              </a:lnSpc>
              <a:spcBef>
                <a:spcPts val="600"/>
              </a:spcBef>
              <a:spcAft>
                <a:spcPts val="0"/>
              </a:spcAft>
              <a:buClrTx/>
              <a:buSzTx/>
              <a:tabLst/>
              <a:defRPr/>
            </a:pPr>
            <a:r>
              <a:rPr kumimoji="0" lang="ja-JP" altLang="en-US" sz="1400" kern="0" dirty="0">
                <a:solidFill>
                  <a:srgbClr val="000000"/>
                </a:solidFill>
                <a:latin typeface="BIZ UDゴシック" panose="020B0400000000000000" pitchFamily="49" charset="-128"/>
                <a:ea typeface="BIZ UDゴシック" panose="020B0400000000000000" pitchFamily="49" charset="-128"/>
              </a:rPr>
              <a:t>　　②戸籍住民課で転入届出</a:t>
            </a:r>
            <a:endParaRPr kumimoji="0" lang="en-US" altLang="ja-JP" sz="1400" kern="0" dirty="0">
              <a:solidFill>
                <a:srgbClr val="000000"/>
              </a:solidFill>
              <a:latin typeface="BIZ UDゴシック" panose="020B0400000000000000" pitchFamily="49" charset="-128"/>
              <a:ea typeface="BIZ UDゴシック" panose="020B0400000000000000" pitchFamily="49" charset="-128"/>
            </a:endParaRPr>
          </a:p>
          <a:p>
            <a:pPr marR="0" lvl="0" algn="l" defTabSz="457200" rtl="0" eaLnBrk="1" fontAlgn="auto" latinLnBrk="0" hangingPunct="1">
              <a:lnSpc>
                <a:spcPct val="100000"/>
              </a:lnSpc>
              <a:spcBef>
                <a:spcPts val="600"/>
              </a:spcBef>
              <a:spcAft>
                <a:spcPts val="0"/>
              </a:spcAft>
              <a:buClrTx/>
              <a:buSzTx/>
              <a:tabLst/>
              <a:defRPr/>
            </a:pPr>
            <a:r>
              <a:rPr kumimoji="0" lang="ja-JP" altLang="en-US"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　　③関連手続窓口へ移動</a:t>
            </a:r>
            <a:endParaRPr kumimoji="0" lang="en-US" altLang="ja-JP"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a:p>
            <a:pPr marR="0" lvl="0" algn="l" defTabSz="457200" rtl="0" eaLnBrk="1" fontAlgn="auto" latinLnBrk="0" hangingPunct="1">
              <a:lnSpc>
                <a:spcPct val="100000"/>
              </a:lnSpc>
              <a:spcBef>
                <a:spcPts val="600"/>
              </a:spcBef>
              <a:spcAft>
                <a:spcPts val="0"/>
              </a:spcAft>
              <a:buClrTx/>
              <a:buSzTx/>
              <a:tabLst/>
              <a:defRPr/>
            </a:pPr>
            <a:r>
              <a:rPr kumimoji="0" lang="ja-JP" altLang="en-US" sz="1400" kern="0" dirty="0">
                <a:solidFill>
                  <a:srgbClr val="000000"/>
                </a:solidFill>
                <a:latin typeface="BIZ UDゴシック" panose="020B0400000000000000" pitchFamily="49" charset="-128"/>
                <a:ea typeface="BIZ UDゴシック" panose="020B0400000000000000" pitchFamily="49" charset="-128"/>
              </a:rPr>
              <a:t>　　④関連手続窓口で手続</a:t>
            </a:r>
            <a:endParaRPr kumimoji="0" lang="en-US" altLang="ja-JP" sz="1400" kern="0" dirty="0">
              <a:solidFill>
                <a:srgbClr val="000000"/>
              </a:solidFill>
              <a:latin typeface="BIZ UDゴシック" panose="020B0400000000000000" pitchFamily="49" charset="-128"/>
              <a:ea typeface="BIZ UDゴシック" panose="020B0400000000000000" pitchFamily="49" charset="-128"/>
            </a:endParaRPr>
          </a:p>
          <a:p>
            <a:pPr marR="0" lvl="0" algn="l" defTabSz="457200" rtl="0" eaLnBrk="1" fontAlgn="auto" latinLnBrk="0" hangingPunct="1">
              <a:lnSpc>
                <a:spcPct val="100000"/>
              </a:lnSpc>
              <a:spcBef>
                <a:spcPts val="600"/>
              </a:spcBef>
              <a:spcAft>
                <a:spcPts val="0"/>
              </a:spcAft>
              <a:buClrTx/>
              <a:buSzTx/>
              <a:tabLst/>
              <a:defRPr/>
            </a:pPr>
            <a:r>
              <a:rPr kumimoji="0" lang="ja-JP" altLang="en-US" sz="140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　　⑤退庁</a:t>
            </a:r>
          </a:p>
        </p:txBody>
      </p:sp>
      <p:sp>
        <p:nvSpPr>
          <p:cNvPr id="13" name="テキスト プレースホルダー 2"/>
          <p:cNvSpPr>
            <a:spLocks noGrp="1"/>
          </p:cNvSpPr>
          <p:nvPr>
            <p:ph type="body" sz="quarter" idx="13"/>
          </p:nvPr>
        </p:nvSpPr>
        <p:spPr>
          <a:xfrm>
            <a:off x="164757" y="938530"/>
            <a:ext cx="12027243" cy="421740"/>
          </a:xfrm>
        </p:spPr>
        <p:txBody>
          <a:bodyPr/>
          <a:lstStyle/>
          <a:p>
            <a:endParaRPr kumimoji="1" lang="ja-JP" altLang="en-US"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160039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7F50B7F7-ADB5-40E0-8FA8-4C228D849299}"/>
              </a:ext>
            </a:extLst>
          </p:cNvPr>
          <p:cNvSpPr/>
          <p:nvPr/>
        </p:nvSpPr>
        <p:spPr>
          <a:xfrm>
            <a:off x="191068" y="1615056"/>
            <a:ext cx="7906913" cy="4877283"/>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19A3FC">
                  <a:lumMod val="75000"/>
                </a:srgbClr>
              </a:solidFill>
              <a:effectLst/>
              <a:uLnTx/>
              <a:uFillTx/>
              <a:latin typeface="BIZ UDゴシック" panose="020B0400000000000000" pitchFamily="49" charset="-128"/>
              <a:ea typeface="BIZ UDゴシック" panose="020B0400000000000000" pitchFamily="49" charset="-128"/>
            </a:endParaRPr>
          </a:p>
        </p:txBody>
      </p:sp>
      <p:cxnSp>
        <p:nvCxnSpPr>
          <p:cNvPr id="5" name="直線コネクタ 10">
            <a:extLst>
              <a:ext uri="{FF2B5EF4-FFF2-40B4-BE49-F238E27FC236}">
                <a16:creationId xmlns:a16="http://schemas.microsoft.com/office/drawing/2014/main" id="{51BFE2A8-42A2-4E76-B629-FD38DA37B0E3}"/>
              </a:ext>
            </a:extLst>
          </p:cNvPr>
          <p:cNvCxnSpPr>
            <a:cxnSpLocks/>
          </p:cNvCxnSpPr>
          <p:nvPr/>
        </p:nvCxnSpPr>
        <p:spPr bwMode="auto">
          <a:xfrm>
            <a:off x="185788" y="1518594"/>
            <a:ext cx="7912193"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6" name="Rectangle 5">
            <a:extLst>
              <a:ext uri="{FF2B5EF4-FFF2-40B4-BE49-F238E27FC236}">
                <a16:creationId xmlns:a16="http://schemas.microsoft.com/office/drawing/2014/main" id="{C5C97B81-32F3-4188-8BE7-4DFC82D2DD2E}"/>
              </a:ext>
            </a:extLst>
          </p:cNvPr>
          <p:cNvSpPr>
            <a:spLocks noChangeArrowheads="1"/>
          </p:cNvSpPr>
          <p:nvPr/>
        </p:nvSpPr>
        <p:spPr bwMode="auto">
          <a:xfrm>
            <a:off x="3113184" y="1399056"/>
            <a:ext cx="2057400"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運用フロー詳細</a:t>
            </a:r>
          </a:p>
        </p:txBody>
      </p:sp>
      <p:cxnSp>
        <p:nvCxnSpPr>
          <p:cNvPr id="7" name="直線コネクタ 6">
            <a:extLst>
              <a:ext uri="{FF2B5EF4-FFF2-40B4-BE49-F238E27FC236}">
                <a16:creationId xmlns:a16="http://schemas.microsoft.com/office/drawing/2014/main" id="{51BFE2A8-42A2-4E76-B629-FD38DA37B0E3}"/>
              </a:ext>
            </a:extLst>
          </p:cNvPr>
          <p:cNvCxnSpPr>
            <a:cxnSpLocks/>
          </p:cNvCxnSpPr>
          <p:nvPr/>
        </p:nvCxnSpPr>
        <p:spPr bwMode="auto">
          <a:xfrm>
            <a:off x="8257308" y="1518594"/>
            <a:ext cx="3752722"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9" name="正方形/長方形 8">
            <a:extLst>
              <a:ext uri="{FF2B5EF4-FFF2-40B4-BE49-F238E27FC236}">
                <a16:creationId xmlns:a16="http://schemas.microsoft.com/office/drawing/2014/main" id="{7F50B7F7-ADB5-40E0-8FA8-4C228D849299}"/>
              </a:ext>
            </a:extLst>
          </p:cNvPr>
          <p:cNvSpPr/>
          <p:nvPr/>
        </p:nvSpPr>
        <p:spPr>
          <a:xfrm>
            <a:off x="8248452" y="1615057"/>
            <a:ext cx="3766369" cy="2300042"/>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srgbClr val="19A3FC">
                  <a:lumMod val="75000"/>
                </a:srgbClr>
              </a:solidFill>
              <a:effectLst/>
              <a:uLnTx/>
              <a:uFillTx/>
              <a:latin typeface="BIZ UDゴシック" panose="020B0400000000000000" pitchFamily="49" charset="-128"/>
              <a:ea typeface="BIZ UDゴシック" panose="020B0400000000000000" pitchFamily="49" charset="-128"/>
            </a:endParaRPr>
          </a:p>
        </p:txBody>
      </p:sp>
      <p:sp>
        <p:nvSpPr>
          <p:cNvPr id="14" name="タイトル 1"/>
          <p:cNvSpPr>
            <a:spLocks noGrp="1"/>
          </p:cNvSpPr>
          <p:nvPr>
            <p:ph type="title"/>
          </p:nvPr>
        </p:nvSpPr>
        <p:spPr>
          <a:xfrm>
            <a:off x="164757" y="0"/>
            <a:ext cx="12027243" cy="864973"/>
          </a:xfrm>
        </p:spPr>
        <p:txBody>
          <a:bodyPr/>
          <a:lstStyle/>
          <a:p>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３　運用フロー</a:t>
            </a:r>
            <a:r>
              <a:rPr lang="en-US" altLang="ja-JP" b="1" dirty="0">
                <a:latin typeface="BIZ UDゴシック" panose="020B0400000000000000" pitchFamily="49" charset="-128"/>
                <a:ea typeface="BIZ UDゴシック" panose="020B0400000000000000" pitchFamily="49" charset="-128"/>
              </a:rPr>
              <a:t>】</a:t>
            </a:r>
            <a:br>
              <a:rPr lang="en-US" altLang="ja-JP" b="1" dirty="0">
                <a:latin typeface="BIZ UDゴシック" panose="020B0400000000000000" pitchFamily="49" charset="-128"/>
                <a:ea typeface="BIZ UDゴシック" panose="020B0400000000000000" pitchFamily="49" charset="-128"/>
              </a:rPr>
            </a:b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３</a:t>
            </a: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２　②戸籍住民課で転入届出</a:t>
            </a:r>
            <a:r>
              <a:rPr lang="en-US" altLang="ja-JP" b="1" dirty="0">
                <a:latin typeface="BIZ UDゴシック" panose="020B0400000000000000" pitchFamily="49" charset="-128"/>
                <a:ea typeface="BIZ UDゴシック" panose="020B0400000000000000" pitchFamily="49" charset="-128"/>
              </a:rPr>
              <a:t>】</a:t>
            </a:r>
            <a:endParaRPr kumimoji="1" lang="ja-JP" altLang="en-US" b="1" dirty="0">
              <a:latin typeface="BIZ UDゴシック" panose="020B0400000000000000" pitchFamily="49" charset="-128"/>
              <a:ea typeface="BIZ UDゴシック" panose="020B0400000000000000" pitchFamily="49" charset="-128"/>
            </a:endParaRPr>
          </a:p>
        </p:txBody>
      </p:sp>
      <p:sp>
        <p:nvSpPr>
          <p:cNvPr id="17" name="テキスト プレースホルダー 2"/>
          <p:cNvSpPr>
            <a:spLocks noGrp="1"/>
          </p:cNvSpPr>
          <p:nvPr>
            <p:ph type="body" sz="quarter" idx="13"/>
          </p:nvPr>
        </p:nvSpPr>
        <p:spPr>
          <a:xfrm>
            <a:off x="164757" y="938530"/>
            <a:ext cx="12027243" cy="421740"/>
          </a:xfrm>
        </p:spPr>
        <p:txBody>
          <a:bodyPr/>
          <a:lstStyle/>
          <a:p>
            <a:endParaRPr kumimoji="1" lang="ja-JP" altLang="en-US" dirty="0">
              <a:latin typeface="BIZ UDゴシック" panose="020B0400000000000000" pitchFamily="49" charset="-128"/>
              <a:ea typeface="BIZ UDゴシック" panose="020B0400000000000000" pitchFamily="49" charset="-128"/>
            </a:endParaRPr>
          </a:p>
        </p:txBody>
      </p:sp>
      <p:cxnSp>
        <p:nvCxnSpPr>
          <p:cNvPr id="11" name="直線コネクタ 10">
            <a:extLst>
              <a:ext uri="{FF2B5EF4-FFF2-40B4-BE49-F238E27FC236}">
                <a16:creationId xmlns:a16="http://schemas.microsoft.com/office/drawing/2014/main" id="{B9CB5C1F-ABBF-4DFA-846B-2A4BEF7E2017}"/>
              </a:ext>
            </a:extLst>
          </p:cNvPr>
          <p:cNvCxnSpPr>
            <a:cxnSpLocks/>
          </p:cNvCxnSpPr>
          <p:nvPr/>
        </p:nvCxnSpPr>
        <p:spPr bwMode="auto">
          <a:xfrm>
            <a:off x="8248453" y="4095883"/>
            <a:ext cx="3752722"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13" name="正方形/長方形 12">
            <a:extLst>
              <a:ext uri="{FF2B5EF4-FFF2-40B4-BE49-F238E27FC236}">
                <a16:creationId xmlns:a16="http://schemas.microsoft.com/office/drawing/2014/main" id="{3D2CCB85-6343-46B1-847E-39F1A3CCCEEF}"/>
              </a:ext>
            </a:extLst>
          </p:cNvPr>
          <p:cNvSpPr/>
          <p:nvPr/>
        </p:nvSpPr>
        <p:spPr>
          <a:xfrm>
            <a:off x="8248453" y="4221155"/>
            <a:ext cx="3766369" cy="2271183"/>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srgbClr val="19A3FC">
                  <a:lumMod val="75000"/>
                </a:srgbClr>
              </a:solidFill>
              <a:effectLst/>
              <a:uLnTx/>
              <a:uFillTx/>
              <a:latin typeface="BIZ UDゴシック" panose="020B0400000000000000" pitchFamily="49" charset="-128"/>
              <a:ea typeface="BIZ UDゴシック" panose="020B0400000000000000" pitchFamily="49" charset="-128"/>
            </a:endParaRPr>
          </a:p>
        </p:txBody>
      </p:sp>
      <p:sp>
        <p:nvSpPr>
          <p:cNvPr id="15" name="AutoShape 10">
            <a:extLst>
              <a:ext uri="{FF2B5EF4-FFF2-40B4-BE49-F238E27FC236}">
                <a16:creationId xmlns:a16="http://schemas.microsoft.com/office/drawing/2014/main" id="{07F61056-8D74-4FC4-8342-77686913DFDD}"/>
              </a:ext>
            </a:extLst>
          </p:cNvPr>
          <p:cNvSpPr>
            <a:spLocks noChangeArrowheads="1"/>
          </p:cNvSpPr>
          <p:nvPr/>
        </p:nvSpPr>
        <p:spPr bwMode="auto">
          <a:xfrm>
            <a:off x="952872" y="3662633"/>
            <a:ext cx="6912000" cy="2023791"/>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②戸籍住民課で転入届出について、具体的な運用フローとシステム活用により期待される効果、運用による工夫が必要な点を記載してください。</a:t>
            </a:r>
            <a:endParaRPr kumimoji="0" lang="en-US" altLang="ja-JP"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kern="0" dirty="0">
                <a:solidFill>
                  <a:srgbClr val="000000"/>
                </a:solidFill>
                <a:latin typeface="BIZ UDゴシック" panose="020B0400000000000000" pitchFamily="49" charset="-128"/>
                <a:ea typeface="BIZ UDゴシック" panose="020B0400000000000000" pitchFamily="49" charset="-128"/>
              </a:rPr>
              <a:t>運用フローは、想定時間を含めた時系列で記載してください。</a:t>
            </a:r>
            <a:endParaRPr kumimoji="0" lang="en-US" altLang="ja-JP" sz="1400" kern="0" dirty="0">
              <a:solidFill>
                <a:srgbClr val="000000"/>
              </a:solidFill>
              <a:latin typeface="BIZ UDゴシック" panose="020B0400000000000000" pitchFamily="49" charset="-128"/>
              <a:ea typeface="BIZ UDゴシック" panose="020B0400000000000000" pitchFamily="49" charset="-128"/>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期待する効果は、どのような</a:t>
            </a:r>
            <a:r>
              <a:rPr kumimoji="0" lang="ja-JP" altLang="en-US" sz="1400" kern="0" dirty="0">
                <a:solidFill>
                  <a:srgbClr val="000000"/>
                </a:solidFill>
                <a:latin typeface="BIZ UDゴシック" panose="020B0400000000000000" pitchFamily="49" charset="-128"/>
                <a:ea typeface="BIZ UDゴシック" panose="020B0400000000000000" pitchFamily="49" charset="-128"/>
              </a:rPr>
              <a:t>時間短縮</a:t>
            </a:r>
            <a:r>
              <a:rPr kumimoji="0" lang="ja-JP" altLang="en-US"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や手続負担軽減が期待できるのかを記載してください。</a:t>
            </a:r>
            <a:endParaRPr kumimoji="0" lang="en-US" altLang="ja-JP"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kern="0" dirty="0">
                <a:solidFill>
                  <a:srgbClr val="000000"/>
                </a:solidFill>
                <a:latin typeface="BIZ UDゴシック" panose="020B0400000000000000" pitchFamily="49" charset="-128"/>
                <a:ea typeface="BIZ UDゴシック" panose="020B0400000000000000" pitchFamily="49" charset="-128"/>
              </a:rPr>
              <a:t>運用による工夫が必要な点は、システムの導入だけでは実現できないまたは効果が少ない点について、どのように工夫すると良いかを記載してください。</a:t>
            </a:r>
            <a:endParaRPr kumimoji="0" lang="ja-JP" altLang="en-US"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
        <p:nvSpPr>
          <p:cNvPr id="16" name="Rectangle 5">
            <a:extLst>
              <a:ext uri="{FF2B5EF4-FFF2-40B4-BE49-F238E27FC236}">
                <a16:creationId xmlns:a16="http://schemas.microsoft.com/office/drawing/2014/main" id="{D5E617CF-83A8-4D2B-94DD-AD761791FD00}"/>
              </a:ext>
            </a:extLst>
          </p:cNvPr>
          <p:cNvSpPr>
            <a:spLocks noChangeArrowheads="1"/>
          </p:cNvSpPr>
          <p:nvPr/>
        </p:nvSpPr>
        <p:spPr bwMode="auto">
          <a:xfrm>
            <a:off x="9363861" y="1399396"/>
            <a:ext cx="1629721"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期待される効果</a:t>
            </a:r>
          </a:p>
        </p:txBody>
      </p:sp>
      <p:sp>
        <p:nvSpPr>
          <p:cNvPr id="18" name="Rectangle 5">
            <a:extLst>
              <a:ext uri="{FF2B5EF4-FFF2-40B4-BE49-F238E27FC236}">
                <a16:creationId xmlns:a16="http://schemas.microsoft.com/office/drawing/2014/main" id="{9CCA03F9-023E-4112-829F-F5CEB1D2C8B8}"/>
              </a:ext>
            </a:extLst>
          </p:cNvPr>
          <p:cNvSpPr>
            <a:spLocks noChangeArrowheads="1"/>
          </p:cNvSpPr>
          <p:nvPr/>
        </p:nvSpPr>
        <p:spPr bwMode="auto">
          <a:xfrm>
            <a:off x="8993056" y="3970610"/>
            <a:ext cx="2370269" cy="250545"/>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運用による工夫が必要な点</a:t>
            </a:r>
          </a:p>
        </p:txBody>
      </p:sp>
    </p:spTree>
    <p:extLst>
      <p:ext uri="{BB962C8B-B14F-4D97-AF65-F5344CB8AC3E}">
        <p14:creationId xmlns:p14="http://schemas.microsoft.com/office/powerpoint/2010/main" val="2162276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7F50B7F7-ADB5-40E0-8FA8-4C228D849299}"/>
              </a:ext>
            </a:extLst>
          </p:cNvPr>
          <p:cNvSpPr/>
          <p:nvPr/>
        </p:nvSpPr>
        <p:spPr>
          <a:xfrm>
            <a:off x="4133092" y="1615396"/>
            <a:ext cx="7906913" cy="4877283"/>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19A3FC">
                  <a:lumMod val="75000"/>
                </a:srgbClr>
              </a:solidFill>
              <a:effectLst/>
              <a:uLnTx/>
              <a:uFillTx/>
              <a:latin typeface="BIZ UDゴシック" panose="020B0400000000000000" pitchFamily="49" charset="-128"/>
              <a:ea typeface="BIZ UDゴシック" panose="020B0400000000000000" pitchFamily="49" charset="-128"/>
            </a:endParaRPr>
          </a:p>
        </p:txBody>
      </p:sp>
      <p:cxnSp>
        <p:nvCxnSpPr>
          <p:cNvPr id="5" name="直線コネクタ 10">
            <a:extLst>
              <a:ext uri="{FF2B5EF4-FFF2-40B4-BE49-F238E27FC236}">
                <a16:creationId xmlns:a16="http://schemas.microsoft.com/office/drawing/2014/main" id="{51BFE2A8-42A2-4E76-B629-FD38DA37B0E3}"/>
              </a:ext>
            </a:extLst>
          </p:cNvPr>
          <p:cNvCxnSpPr>
            <a:cxnSpLocks/>
          </p:cNvCxnSpPr>
          <p:nvPr/>
        </p:nvCxnSpPr>
        <p:spPr bwMode="auto">
          <a:xfrm>
            <a:off x="4127812" y="1518934"/>
            <a:ext cx="7912193"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6" name="Rectangle 5">
            <a:extLst>
              <a:ext uri="{FF2B5EF4-FFF2-40B4-BE49-F238E27FC236}">
                <a16:creationId xmlns:a16="http://schemas.microsoft.com/office/drawing/2014/main" id="{C5C97B81-32F3-4188-8BE7-4DFC82D2DD2E}"/>
              </a:ext>
            </a:extLst>
          </p:cNvPr>
          <p:cNvSpPr>
            <a:spLocks noChangeArrowheads="1"/>
          </p:cNvSpPr>
          <p:nvPr/>
        </p:nvSpPr>
        <p:spPr bwMode="auto">
          <a:xfrm>
            <a:off x="6827520" y="1376536"/>
            <a:ext cx="2285088"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lang="ja-JP" altLang="en-US" sz="1400" b="1" dirty="0" smtClean="0">
                <a:solidFill>
                  <a:srgbClr val="000000"/>
                </a:solidFill>
                <a:latin typeface="BIZ UDゴシック" panose="020B0400000000000000" pitchFamily="49" charset="-128"/>
                <a:ea typeface="BIZ UDゴシック" panose="020B0400000000000000" pitchFamily="49" charset="-128"/>
              </a:rPr>
              <a:t>システム連携部分</a:t>
            </a:r>
            <a:r>
              <a:rPr lang="ja-JP" altLang="en-US" sz="1400" b="1" dirty="0">
                <a:solidFill>
                  <a:srgbClr val="000000"/>
                </a:solidFill>
                <a:latin typeface="BIZ UDゴシック" panose="020B0400000000000000" pitchFamily="49" charset="-128"/>
                <a:ea typeface="BIZ UDゴシック" panose="020B0400000000000000" pitchFamily="49" charset="-128"/>
              </a:rPr>
              <a:t>の</a:t>
            </a:r>
            <a:r>
              <a:rPr kumimoji="1" lang="ja-JP" altLang="en-US" sz="1400" b="1" i="0" u="none" strike="noStrike" kern="1200" cap="none" spc="0" normalizeH="0" baseline="0" noProof="0" dirty="0" smtClean="0">
                <a:ln>
                  <a:noFill/>
                </a:ln>
                <a:solidFill>
                  <a:srgbClr val="000000"/>
                </a:solidFill>
                <a:effectLst/>
                <a:uLnTx/>
                <a:uFillTx/>
                <a:latin typeface="BIZ UDゴシック" panose="020B0400000000000000" pitchFamily="49" charset="-128"/>
                <a:ea typeface="BIZ UDゴシック" panose="020B0400000000000000" pitchFamily="49" charset="-128"/>
              </a:rPr>
              <a:t>詳細</a:t>
            </a:r>
            <a:endPar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cxnSp>
        <p:nvCxnSpPr>
          <p:cNvPr id="7" name="直線コネクタ 6">
            <a:extLst>
              <a:ext uri="{FF2B5EF4-FFF2-40B4-BE49-F238E27FC236}">
                <a16:creationId xmlns:a16="http://schemas.microsoft.com/office/drawing/2014/main" id="{51BFE2A8-42A2-4E76-B629-FD38DA37B0E3}"/>
              </a:ext>
            </a:extLst>
          </p:cNvPr>
          <p:cNvCxnSpPr>
            <a:cxnSpLocks/>
          </p:cNvCxnSpPr>
          <p:nvPr/>
        </p:nvCxnSpPr>
        <p:spPr bwMode="auto">
          <a:xfrm>
            <a:off x="173613" y="1518594"/>
            <a:ext cx="3752722"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9" name="正方形/長方形 8">
            <a:extLst>
              <a:ext uri="{FF2B5EF4-FFF2-40B4-BE49-F238E27FC236}">
                <a16:creationId xmlns:a16="http://schemas.microsoft.com/office/drawing/2014/main" id="{7F50B7F7-ADB5-40E0-8FA8-4C228D849299}"/>
              </a:ext>
            </a:extLst>
          </p:cNvPr>
          <p:cNvSpPr/>
          <p:nvPr/>
        </p:nvSpPr>
        <p:spPr>
          <a:xfrm>
            <a:off x="164757" y="1734593"/>
            <a:ext cx="3766369" cy="2180505"/>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srgbClr val="19A3FC">
                  <a:lumMod val="75000"/>
                </a:srgbClr>
              </a:solidFill>
              <a:effectLst/>
              <a:uLnTx/>
              <a:uFillTx/>
              <a:latin typeface="BIZ UDゴシック" panose="020B0400000000000000" pitchFamily="49" charset="-128"/>
              <a:ea typeface="BIZ UDゴシック" panose="020B0400000000000000" pitchFamily="49" charset="-128"/>
            </a:endParaRPr>
          </a:p>
        </p:txBody>
      </p:sp>
      <p:sp>
        <p:nvSpPr>
          <p:cNvPr id="14" name="タイトル 1"/>
          <p:cNvSpPr>
            <a:spLocks noGrp="1"/>
          </p:cNvSpPr>
          <p:nvPr>
            <p:ph type="title"/>
          </p:nvPr>
        </p:nvSpPr>
        <p:spPr>
          <a:xfrm>
            <a:off x="164757" y="0"/>
            <a:ext cx="12027243" cy="864973"/>
          </a:xfrm>
        </p:spPr>
        <p:txBody>
          <a:bodyPr/>
          <a:lstStyle/>
          <a:p>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３　運用フロー</a:t>
            </a:r>
            <a:r>
              <a:rPr lang="en-US" altLang="ja-JP" b="1" dirty="0">
                <a:latin typeface="BIZ UDゴシック" panose="020B0400000000000000" pitchFamily="49" charset="-128"/>
                <a:ea typeface="BIZ UDゴシック" panose="020B0400000000000000" pitchFamily="49" charset="-128"/>
              </a:rPr>
              <a:t>】</a:t>
            </a:r>
            <a:br>
              <a:rPr lang="en-US" altLang="ja-JP" b="1" dirty="0">
                <a:latin typeface="BIZ UDゴシック" panose="020B0400000000000000" pitchFamily="49" charset="-128"/>
                <a:ea typeface="BIZ UDゴシック" panose="020B0400000000000000" pitchFamily="49" charset="-128"/>
              </a:rPr>
            </a:b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３</a:t>
            </a:r>
            <a:r>
              <a:rPr lang="en-US" altLang="ja-JP" b="1" dirty="0" smtClean="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３</a:t>
            </a:r>
            <a:r>
              <a:rPr lang="ja-JP" altLang="en-US" b="1" dirty="0">
                <a:latin typeface="BIZ UDゴシック" panose="020B0400000000000000" pitchFamily="49" charset="-128"/>
                <a:ea typeface="BIZ UDゴシック" panose="020B0400000000000000" pitchFamily="49" charset="-128"/>
              </a:rPr>
              <a:t>　②戸籍住民課で転入</a:t>
            </a:r>
            <a:r>
              <a:rPr lang="ja-JP" altLang="en-US" b="1" dirty="0" smtClean="0">
                <a:latin typeface="BIZ UDゴシック" panose="020B0400000000000000" pitchFamily="49" charset="-128"/>
                <a:ea typeface="BIZ UDゴシック" panose="020B0400000000000000" pitchFamily="49" charset="-128"/>
              </a:rPr>
              <a:t>届出（システム連携部分）</a:t>
            </a:r>
            <a:r>
              <a:rPr lang="en-US" altLang="ja-JP" b="1" dirty="0" smtClean="0">
                <a:latin typeface="BIZ UDゴシック" panose="020B0400000000000000" pitchFamily="49" charset="-128"/>
                <a:ea typeface="BIZ UDゴシック" panose="020B0400000000000000" pitchFamily="49" charset="-128"/>
              </a:rPr>
              <a:t>】</a:t>
            </a:r>
            <a:endParaRPr kumimoji="1" lang="ja-JP" altLang="en-US" b="1" dirty="0">
              <a:latin typeface="BIZ UDゴシック" panose="020B0400000000000000" pitchFamily="49" charset="-128"/>
              <a:ea typeface="BIZ UDゴシック" panose="020B0400000000000000" pitchFamily="49" charset="-128"/>
            </a:endParaRPr>
          </a:p>
        </p:txBody>
      </p:sp>
      <p:sp>
        <p:nvSpPr>
          <p:cNvPr id="17" name="テキスト プレースホルダー 2"/>
          <p:cNvSpPr>
            <a:spLocks noGrp="1"/>
          </p:cNvSpPr>
          <p:nvPr>
            <p:ph type="body" sz="quarter" idx="13"/>
          </p:nvPr>
        </p:nvSpPr>
        <p:spPr>
          <a:xfrm>
            <a:off x="164757" y="938530"/>
            <a:ext cx="12027243" cy="421740"/>
          </a:xfrm>
        </p:spPr>
        <p:txBody>
          <a:bodyPr/>
          <a:lstStyle/>
          <a:p>
            <a:endParaRPr kumimoji="1" lang="ja-JP" altLang="en-US" dirty="0">
              <a:latin typeface="BIZ UDゴシック" panose="020B0400000000000000" pitchFamily="49" charset="-128"/>
              <a:ea typeface="BIZ UDゴシック" panose="020B0400000000000000" pitchFamily="49" charset="-128"/>
            </a:endParaRPr>
          </a:p>
        </p:txBody>
      </p:sp>
      <p:cxnSp>
        <p:nvCxnSpPr>
          <p:cNvPr id="11" name="直線コネクタ 10">
            <a:extLst>
              <a:ext uri="{FF2B5EF4-FFF2-40B4-BE49-F238E27FC236}">
                <a16:creationId xmlns:a16="http://schemas.microsoft.com/office/drawing/2014/main" id="{B9CB5C1F-ABBF-4DFA-846B-2A4BEF7E2017}"/>
              </a:ext>
            </a:extLst>
          </p:cNvPr>
          <p:cNvCxnSpPr>
            <a:cxnSpLocks/>
          </p:cNvCxnSpPr>
          <p:nvPr/>
        </p:nvCxnSpPr>
        <p:spPr bwMode="auto">
          <a:xfrm>
            <a:off x="164758" y="4095883"/>
            <a:ext cx="3752722"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13" name="正方形/長方形 12">
            <a:extLst>
              <a:ext uri="{FF2B5EF4-FFF2-40B4-BE49-F238E27FC236}">
                <a16:creationId xmlns:a16="http://schemas.microsoft.com/office/drawing/2014/main" id="{3D2CCB85-6343-46B1-847E-39F1A3CCCEEF}"/>
              </a:ext>
            </a:extLst>
          </p:cNvPr>
          <p:cNvSpPr/>
          <p:nvPr/>
        </p:nvSpPr>
        <p:spPr>
          <a:xfrm>
            <a:off x="164758" y="4286937"/>
            <a:ext cx="3766369" cy="2205401"/>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srgbClr val="19A3FC">
                  <a:lumMod val="75000"/>
                </a:srgbClr>
              </a:solidFill>
              <a:effectLst/>
              <a:uLnTx/>
              <a:uFillTx/>
              <a:latin typeface="BIZ UDゴシック" panose="020B0400000000000000" pitchFamily="49" charset="-128"/>
              <a:ea typeface="BIZ UDゴシック" panose="020B0400000000000000" pitchFamily="49" charset="-128"/>
            </a:endParaRPr>
          </a:p>
        </p:txBody>
      </p:sp>
      <p:sp>
        <p:nvSpPr>
          <p:cNvPr id="15" name="AutoShape 10">
            <a:extLst>
              <a:ext uri="{FF2B5EF4-FFF2-40B4-BE49-F238E27FC236}">
                <a16:creationId xmlns:a16="http://schemas.microsoft.com/office/drawing/2014/main" id="{07F61056-8D74-4FC4-8342-77686913DFDD}"/>
              </a:ext>
            </a:extLst>
          </p:cNvPr>
          <p:cNvSpPr>
            <a:spLocks noChangeArrowheads="1"/>
          </p:cNvSpPr>
          <p:nvPr/>
        </p:nvSpPr>
        <p:spPr bwMode="auto">
          <a:xfrm>
            <a:off x="3917480" y="3848100"/>
            <a:ext cx="6912000" cy="2149853"/>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smtClean="0">
                <a:ln>
                  <a:noFill/>
                </a:ln>
                <a:solidFill>
                  <a:srgbClr val="000000"/>
                </a:solidFill>
                <a:effectLst/>
                <a:uLnTx/>
                <a:uFillTx/>
                <a:latin typeface="BIZ UDゴシック" panose="020B0400000000000000" pitchFamily="49" charset="-128"/>
                <a:ea typeface="BIZ UDゴシック" panose="020B0400000000000000" pitchFamily="49" charset="-128"/>
              </a:rPr>
              <a:t>窓口</a:t>
            </a:r>
            <a:r>
              <a:rPr kumimoji="0" lang="en-US" altLang="ja-JP" sz="1400" b="0" i="0" u="none" strike="noStrike" kern="0" cap="none" spc="0" normalizeH="0" baseline="0" noProof="0" dirty="0" smtClean="0">
                <a:ln>
                  <a:noFill/>
                </a:ln>
                <a:solidFill>
                  <a:srgbClr val="000000"/>
                </a:solidFill>
                <a:effectLst/>
                <a:uLnTx/>
                <a:uFillTx/>
                <a:latin typeface="BIZ UDゴシック" panose="020B0400000000000000" pitchFamily="49" charset="-128"/>
                <a:ea typeface="BIZ UDゴシック" panose="020B0400000000000000" pitchFamily="49" charset="-128"/>
              </a:rPr>
              <a:t>DX</a:t>
            </a:r>
            <a:r>
              <a:rPr kumimoji="0" lang="ja-JP" altLang="en-US" sz="1400" b="0" i="0" u="none" strike="noStrike" kern="0" cap="none" spc="0" normalizeH="0" baseline="0" noProof="0" dirty="0" smtClean="0">
                <a:ln>
                  <a:noFill/>
                </a:ln>
                <a:solidFill>
                  <a:srgbClr val="000000"/>
                </a:solidFill>
                <a:effectLst/>
                <a:uLnTx/>
                <a:uFillTx/>
                <a:latin typeface="BIZ UDゴシック" panose="020B0400000000000000" pitchFamily="49" charset="-128"/>
                <a:ea typeface="BIZ UDゴシック" panose="020B0400000000000000" pitchFamily="49" charset="-128"/>
              </a:rPr>
              <a:t>システムと基幹系システムとの連携について記載してください。</a:t>
            </a:r>
            <a:endParaRPr kumimoji="0" lang="en-US" altLang="ja-JP"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kern="0" dirty="0" smtClean="0">
                <a:solidFill>
                  <a:srgbClr val="000000"/>
                </a:solidFill>
                <a:latin typeface="BIZ UDゴシック" panose="020B0400000000000000" pitchFamily="49" charset="-128"/>
                <a:ea typeface="BIZ UDゴシック" panose="020B0400000000000000" pitchFamily="49" charset="-128"/>
              </a:rPr>
              <a:t>前方連携のポイント及び後方連携のポイントには、それぞれのシステム連携の実現可否を記載し、実現できる場合は、具体的な方法を明記してください。</a:t>
            </a:r>
            <a:endParaRPr kumimoji="0" lang="en-US" altLang="ja-JP" sz="1400" kern="0" dirty="0" smtClean="0">
              <a:solidFill>
                <a:srgbClr val="000000"/>
              </a:solidFill>
              <a:latin typeface="BIZ UDゴシック" panose="020B0400000000000000" pitchFamily="49" charset="-128"/>
              <a:ea typeface="BIZ UDゴシック" panose="020B0400000000000000" pitchFamily="49" charset="-128"/>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smtClean="0">
                <a:ln>
                  <a:noFill/>
                </a:ln>
                <a:solidFill>
                  <a:srgbClr val="000000"/>
                </a:solidFill>
                <a:effectLst/>
                <a:uLnTx/>
                <a:uFillTx/>
                <a:latin typeface="BIZ UDゴシック" panose="020B0400000000000000" pitchFamily="49" charset="-128"/>
                <a:ea typeface="BIZ UDゴシック" panose="020B0400000000000000" pitchFamily="49" charset="-128"/>
              </a:rPr>
              <a:t>システム連携部分の詳細については、実現できる連携方法の</a:t>
            </a:r>
            <a:r>
              <a:rPr kumimoji="0" lang="ja-JP" altLang="en-US" sz="1400" kern="0" dirty="0" smtClean="0">
                <a:solidFill>
                  <a:srgbClr val="000000"/>
                </a:solidFill>
                <a:latin typeface="BIZ UDゴシック" panose="020B0400000000000000" pitchFamily="49" charset="-128"/>
                <a:ea typeface="BIZ UDゴシック" panose="020B0400000000000000" pitchFamily="49" charset="-128"/>
              </a:rPr>
              <a:t>イメージ図を掲載するとともに、連携タイミングやサイクル、前提条件を記載してください。</a:t>
            </a:r>
            <a:endParaRPr kumimoji="0" lang="en-US" altLang="ja-JP" sz="1400" kern="0" dirty="0" smtClean="0">
              <a:solidFill>
                <a:srgbClr val="000000"/>
              </a:solidFill>
              <a:latin typeface="BIZ UDゴシック" panose="020B0400000000000000" pitchFamily="49" charset="-128"/>
              <a:ea typeface="BIZ UDゴシック" panose="020B0400000000000000" pitchFamily="49" charset="-128"/>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smtClean="0">
                <a:ln>
                  <a:noFill/>
                </a:ln>
                <a:solidFill>
                  <a:srgbClr val="000000"/>
                </a:solidFill>
                <a:effectLst/>
                <a:uLnTx/>
                <a:uFillTx/>
                <a:latin typeface="BIZ UDゴシック" panose="020B0400000000000000" pitchFamily="49" charset="-128"/>
                <a:ea typeface="BIZ UDゴシック" panose="020B0400000000000000" pitchFamily="49" charset="-128"/>
              </a:rPr>
              <a:t>なお、自動で連携されず、職員等により作業が発生する場合は、必ず作業内容を記載してください。</a:t>
            </a:r>
            <a:endParaRPr kumimoji="0" lang="ja-JP" altLang="en-US"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
        <p:nvSpPr>
          <p:cNvPr id="16" name="Rectangle 5">
            <a:extLst>
              <a:ext uri="{FF2B5EF4-FFF2-40B4-BE49-F238E27FC236}">
                <a16:creationId xmlns:a16="http://schemas.microsoft.com/office/drawing/2014/main" id="{D5E617CF-83A8-4D2B-94DD-AD761791FD00}"/>
              </a:ext>
            </a:extLst>
          </p:cNvPr>
          <p:cNvSpPr>
            <a:spLocks noChangeArrowheads="1"/>
          </p:cNvSpPr>
          <p:nvPr/>
        </p:nvSpPr>
        <p:spPr bwMode="auto">
          <a:xfrm>
            <a:off x="899160" y="1423400"/>
            <a:ext cx="2042160" cy="250547"/>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lvl="0" indent="0" algn="ctr" eaLnBrk="1" hangingPunct="1">
              <a:spcBef>
                <a:spcPct val="30000"/>
              </a:spcBef>
              <a:defRPr/>
            </a:pPr>
            <a:r>
              <a:rPr kumimoji="1" lang="ja-JP" altLang="en-US" sz="1200" b="1" i="0" u="none" strike="noStrike" kern="1200" cap="none" spc="0" normalizeH="0" baseline="0" noProof="0" dirty="0" smtClean="0">
                <a:ln>
                  <a:noFill/>
                </a:ln>
                <a:solidFill>
                  <a:srgbClr val="000000"/>
                </a:solidFill>
                <a:effectLst/>
                <a:uLnTx/>
                <a:uFillTx/>
                <a:latin typeface="BIZ UDゴシック" panose="020B0400000000000000" pitchFamily="49" charset="-128"/>
                <a:ea typeface="BIZ UDゴシック" panose="020B0400000000000000" pitchFamily="49" charset="-128"/>
              </a:rPr>
              <a:t>前方連携のポイント</a:t>
            </a:r>
            <a:r>
              <a:rPr lang="en-US" altLang="ja-JP" sz="1200" b="1" dirty="0">
                <a:solidFill>
                  <a:srgbClr val="000000"/>
                </a:solidFill>
                <a:latin typeface="BIZ UDゴシック" panose="020B0400000000000000" pitchFamily="49" charset="-128"/>
                <a:ea typeface="BIZ UDゴシック" panose="020B0400000000000000" pitchFamily="49" charset="-128"/>
              </a:rPr>
              <a:t/>
            </a:r>
            <a:br>
              <a:rPr lang="en-US" altLang="ja-JP" sz="1200" b="1" dirty="0">
                <a:solidFill>
                  <a:srgbClr val="000000"/>
                </a:solidFill>
                <a:latin typeface="BIZ UDゴシック" panose="020B0400000000000000" pitchFamily="49" charset="-128"/>
                <a:ea typeface="BIZ UDゴシック" panose="020B0400000000000000" pitchFamily="49" charset="-128"/>
              </a:rPr>
            </a:br>
            <a:r>
              <a:rPr lang="ja-JP" altLang="en-US" sz="800" b="1" dirty="0">
                <a:solidFill>
                  <a:srgbClr val="000000"/>
                </a:solidFill>
                <a:latin typeface="BIZ UDゴシック" panose="020B0400000000000000" pitchFamily="49" charset="-128"/>
                <a:ea typeface="BIZ UDゴシック" panose="020B0400000000000000" pitchFamily="49" charset="-128"/>
              </a:rPr>
              <a:t>（基幹系システム→</a:t>
            </a:r>
            <a:r>
              <a:rPr lang="ja-JP" altLang="en-US" sz="800" b="1" dirty="0" smtClean="0">
                <a:solidFill>
                  <a:srgbClr val="000000"/>
                </a:solidFill>
                <a:latin typeface="BIZ UDゴシック" panose="020B0400000000000000" pitchFamily="49" charset="-128"/>
                <a:ea typeface="BIZ UDゴシック" panose="020B0400000000000000" pitchFamily="49" charset="-128"/>
              </a:rPr>
              <a:t>窓口</a:t>
            </a:r>
            <a:r>
              <a:rPr lang="en-US" altLang="ja-JP" sz="800" b="1" dirty="0" smtClean="0">
                <a:solidFill>
                  <a:srgbClr val="000000"/>
                </a:solidFill>
                <a:latin typeface="BIZ UDゴシック" panose="020B0400000000000000" pitchFamily="49" charset="-128"/>
                <a:ea typeface="BIZ UDゴシック" panose="020B0400000000000000" pitchFamily="49" charset="-128"/>
              </a:rPr>
              <a:t>DX</a:t>
            </a:r>
            <a:r>
              <a:rPr lang="ja-JP" altLang="en-US" sz="800" b="1" dirty="0" smtClean="0">
                <a:solidFill>
                  <a:srgbClr val="000000"/>
                </a:solidFill>
                <a:latin typeface="BIZ UDゴシック" panose="020B0400000000000000" pitchFamily="49" charset="-128"/>
                <a:ea typeface="BIZ UDゴシック" panose="020B0400000000000000" pitchFamily="49" charset="-128"/>
              </a:rPr>
              <a:t>システム）</a:t>
            </a:r>
            <a:endParaRPr kumimoji="1" lang="en-US" altLang="ja-JP" sz="800" b="1" i="0" u="none" strike="noStrike" kern="1200" cap="none" spc="0" normalizeH="0" baseline="0" noProof="0" dirty="0" smtClean="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
        <p:nvSpPr>
          <p:cNvPr id="19" name="Rectangle 5">
            <a:extLst>
              <a:ext uri="{FF2B5EF4-FFF2-40B4-BE49-F238E27FC236}">
                <a16:creationId xmlns:a16="http://schemas.microsoft.com/office/drawing/2014/main" id="{D5E617CF-83A8-4D2B-94DD-AD761791FD00}"/>
              </a:ext>
            </a:extLst>
          </p:cNvPr>
          <p:cNvSpPr>
            <a:spLocks noChangeArrowheads="1"/>
          </p:cNvSpPr>
          <p:nvPr/>
        </p:nvSpPr>
        <p:spPr bwMode="auto">
          <a:xfrm>
            <a:off x="867817" y="3975744"/>
            <a:ext cx="2073503" cy="250547"/>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lvl="0" indent="0" algn="ctr" eaLnBrk="1" hangingPunct="1">
              <a:spcBef>
                <a:spcPct val="30000"/>
              </a:spcBef>
              <a:defRPr/>
            </a:pPr>
            <a:r>
              <a:rPr lang="ja-JP" altLang="en-US" sz="1200" b="1" dirty="0">
                <a:solidFill>
                  <a:srgbClr val="000000"/>
                </a:solidFill>
                <a:latin typeface="BIZ UDゴシック" panose="020B0400000000000000" pitchFamily="49" charset="-128"/>
                <a:ea typeface="BIZ UDゴシック" panose="020B0400000000000000" pitchFamily="49" charset="-128"/>
              </a:rPr>
              <a:t>後方</a:t>
            </a:r>
            <a:r>
              <a:rPr kumimoji="1" lang="ja-JP" altLang="en-US" sz="1200" b="1" i="0" u="none" strike="noStrike" kern="1200" cap="none" spc="0" normalizeH="0" baseline="0" noProof="0" dirty="0" smtClean="0">
                <a:ln>
                  <a:noFill/>
                </a:ln>
                <a:solidFill>
                  <a:srgbClr val="000000"/>
                </a:solidFill>
                <a:effectLst/>
                <a:uLnTx/>
                <a:uFillTx/>
                <a:latin typeface="BIZ UDゴシック" panose="020B0400000000000000" pitchFamily="49" charset="-128"/>
                <a:ea typeface="BIZ UDゴシック" panose="020B0400000000000000" pitchFamily="49" charset="-128"/>
              </a:rPr>
              <a:t>連携のポイント</a:t>
            </a:r>
            <a:r>
              <a:rPr lang="en-US" altLang="ja-JP" sz="1200" b="1" dirty="0">
                <a:solidFill>
                  <a:srgbClr val="000000"/>
                </a:solidFill>
                <a:latin typeface="BIZ UDゴシック" panose="020B0400000000000000" pitchFamily="49" charset="-128"/>
                <a:ea typeface="BIZ UDゴシック" panose="020B0400000000000000" pitchFamily="49" charset="-128"/>
              </a:rPr>
              <a:t/>
            </a:r>
            <a:br>
              <a:rPr lang="en-US" altLang="ja-JP" sz="1200" b="1" dirty="0">
                <a:solidFill>
                  <a:srgbClr val="000000"/>
                </a:solidFill>
                <a:latin typeface="BIZ UDゴシック" panose="020B0400000000000000" pitchFamily="49" charset="-128"/>
                <a:ea typeface="BIZ UDゴシック" panose="020B0400000000000000" pitchFamily="49" charset="-128"/>
              </a:rPr>
            </a:br>
            <a:r>
              <a:rPr lang="ja-JP" altLang="en-US" sz="800" b="1" dirty="0" smtClean="0">
                <a:solidFill>
                  <a:srgbClr val="000000"/>
                </a:solidFill>
                <a:latin typeface="BIZ UDゴシック" panose="020B0400000000000000" pitchFamily="49" charset="-128"/>
                <a:ea typeface="BIZ UDゴシック" panose="020B0400000000000000" pitchFamily="49" charset="-128"/>
              </a:rPr>
              <a:t>（窓口</a:t>
            </a:r>
            <a:r>
              <a:rPr lang="en-US" altLang="ja-JP" sz="800" b="1" dirty="0" smtClean="0">
                <a:solidFill>
                  <a:srgbClr val="000000"/>
                </a:solidFill>
                <a:latin typeface="BIZ UDゴシック" panose="020B0400000000000000" pitchFamily="49" charset="-128"/>
                <a:ea typeface="BIZ UDゴシック" panose="020B0400000000000000" pitchFamily="49" charset="-128"/>
              </a:rPr>
              <a:t>DX</a:t>
            </a:r>
            <a:r>
              <a:rPr lang="ja-JP" altLang="en-US" sz="800" b="1" dirty="0" smtClean="0">
                <a:solidFill>
                  <a:srgbClr val="000000"/>
                </a:solidFill>
                <a:latin typeface="BIZ UDゴシック" panose="020B0400000000000000" pitchFamily="49" charset="-128"/>
                <a:ea typeface="BIZ UDゴシック" panose="020B0400000000000000" pitchFamily="49" charset="-128"/>
              </a:rPr>
              <a:t>システム→基幹</a:t>
            </a:r>
            <a:r>
              <a:rPr lang="ja-JP" altLang="en-US" sz="800" b="1" dirty="0">
                <a:solidFill>
                  <a:srgbClr val="000000"/>
                </a:solidFill>
                <a:latin typeface="BIZ UDゴシック" panose="020B0400000000000000" pitchFamily="49" charset="-128"/>
                <a:ea typeface="BIZ UDゴシック" panose="020B0400000000000000" pitchFamily="49" charset="-128"/>
              </a:rPr>
              <a:t>系</a:t>
            </a:r>
            <a:r>
              <a:rPr lang="ja-JP" altLang="en-US" sz="800" b="1" dirty="0" smtClean="0">
                <a:solidFill>
                  <a:srgbClr val="000000"/>
                </a:solidFill>
                <a:latin typeface="BIZ UDゴシック" panose="020B0400000000000000" pitchFamily="49" charset="-128"/>
                <a:ea typeface="BIZ UDゴシック" panose="020B0400000000000000" pitchFamily="49" charset="-128"/>
              </a:rPr>
              <a:t>システム）</a:t>
            </a:r>
            <a:endParaRPr kumimoji="1" lang="en-US" altLang="ja-JP" sz="800" b="1" i="0" u="none" strike="noStrike" kern="1200" cap="none" spc="0" normalizeH="0" baseline="0" noProof="0" dirty="0" smtClean="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743273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7F50B7F7-ADB5-40E0-8FA8-4C228D849299}"/>
              </a:ext>
            </a:extLst>
          </p:cNvPr>
          <p:cNvSpPr/>
          <p:nvPr/>
        </p:nvSpPr>
        <p:spPr>
          <a:xfrm>
            <a:off x="191068" y="1615056"/>
            <a:ext cx="7906913" cy="4877283"/>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19A3FC">
                  <a:lumMod val="75000"/>
                </a:srgbClr>
              </a:solidFill>
              <a:effectLst/>
              <a:uLnTx/>
              <a:uFillTx/>
              <a:latin typeface="BIZ UDゴシック" panose="020B0400000000000000" pitchFamily="49" charset="-128"/>
              <a:ea typeface="BIZ UDゴシック" panose="020B0400000000000000" pitchFamily="49" charset="-128"/>
            </a:endParaRPr>
          </a:p>
        </p:txBody>
      </p:sp>
      <p:cxnSp>
        <p:nvCxnSpPr>
          <p:cNvPr id="5" name="直線コネクタ 10">
            <a:extLst>
              <a:ext uri="{FF2B5EF4-FFF2-40B4-BE49-F238E27FC236}">
                <a16:creationId xmlns:a16="http://schemas.microsoft.com/office/drawing/2014/main" id="{51BFE2A8-42A2-4E76-B629-FD38DA37B0E3}"/>
              </a:ext>
            </a:extLst>
          </p:cNvPr>
          <p:cNvCxnSpPr>
            <a:cxnSpLocks/>
          </p:cNvCxnSpPr>
          <p:nvPr/>
        </p:nvCxnSpPr>
        <p:spPr bwMode="auto">
          <a:xfrm>
            <a:off x="185788" y="1518594"/>
            <a:ext cx="7912193"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6" name="Rectangle 5">
            <a:extLst>
              <a:ext uri="{FF2B5EF4-FFF2-40B4-BE49-F238E27FC236}">
                <a16:creationId xmlns:a16="http://schemas.microsoft.com/office/drawing/2014/main" id="{C5C97B81-32F3-4188-8BE7-4DFC82D2DD2E}"/>
              </a:ext>
            </a:extLst>
          </p:cNvPr>
          <p:cNvSpPr>
            <a:spLocks noChangeArrowheads="1"/>
          </p:cNvSpPr>
          <p:nvPr/>
        </p:nvSpPr>
        <p:spPr bwMode="auto">
          <a:xfrm>
            <a:off x="3113184" y="1399056"/>
            <a:ext cx="2057400"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運用フロー詳細</a:t>
            </a:r>
          </a:p>
        </p:txBody>
      </p:sp>
      <p:cxnSp>
        <p:nvCxnSpPr>
          <p:cNvPr id="7" name="直線コネクタ 6">
            <a:extLst>
              <a:ext uri="{FF2B5EF4-FFF2-40B4-BE49-F238E27FC236}">
                <a16:creationId xmlns:a16="http://schemas.microsoft.com/office/drawing/2014/main" id="{51BFE2A8-42A2-4E76-B629-FD38DA37B0E3}"/>
              </a:ext>
            </a:extLst>
          </p:cNvPr>
          <p:cNvCxnSpPr>
            <a:cxnSpLocks/>
          </p:cNvCxnSpPr>
          <p:nvPr/>
        </p:nvCxnSpPr>
        <p:spPr bwMode="auto">
          <a:xfrm>
            <a:off x="8257308" y="1518594"/>
            <a:ext cx="3752722"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9" name="正方形/長方形 8">
            <a:extLst>
              <a:ext uri="{FF2B5EF4-FFF2-40B4-BE49-F238E27FC236}">
                <a16:creationId xmlns:a16="http://schemas.microsoft.com/office/drawing/2014/main" id="{7F50B7F7-ADB5-40E0-8FA8-4C228D849299}"/>
              </a:ext>
            </a:extLst>
          </p:cNvPr>
          <p:cNvSpPr/>
          <p:nvPr/>
        </p:nvSpPr>
        <p:spPr>
          <a:xfrm>
            <a:off x="8248452" y="1615057"/>
            <a:ext cx="3766369" cy="2300042"/>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srgbClr val="19A3FC">
                  <a:lumMod val="75000"/>
                </a:srgbClr>
              </a:solidFill>
              <a:effectLst/>
              <a:uLnTx/>
              <a:uFillTx/>
              <a:latin typeface="BIZ UDゴシック" panose="020B0400000000000000" pitchFamily="49" charset="-128"/>
              <a:ea typeface="BIZ UDゴシック" panose="020B0400000000000000" pitchFamily="49" charset="-128"/>
            </a:endParaRPr>
          </a:p>
        </p:txBody>
      </p:sp>
      <p:sp>
        <p:nvSpPr>
          <p:cNvPr id="14" name="タイトル 1"/>
          <p:cNvSpPr>
            <a:spLocks noGrp="1"/>
          </p:cNvSpPr>
          <p:nvPr>
            <p:ph type="title"/>
          </p:nvPr>
        </p:nvSpPr>
        <p:spPr>
          <a:xfrm>
            <a:off x="164757" y="0"/>
            <a:ext cx="12027243" cy="864973"/>
          </a:xfrm>
        </p:spPr>
        <p:txBody>
          <a:bodyPr/>
          <a:lstStyle/>
          <a:p>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３　運用フロー</a:t>
            </a:r>
            <a:r>
              <a:rPr lang="en-US" altLang="ja-JP" b="1" dirty="0">
                <a:latin typeface="BIZ UDゴシック" panose="020B0400000000000000" pitchFamily="49" charset="-128"/>
                <a:ea typeface="BIZ UDゴシック" panose="020B0400000000000000" pitchFamily="49" charset="-128"/>
              </a:rPr>
              <a:t>】</a:t>
            </a:r>
            <a:br>
              <a:rPr lang="en-US" altLang="ja-JP" b="1" dirty="0">
                <a:latin typeface="BIZ UDゴシック" panose="020B0400000000000000" pitchFamily="49" charset="-128"/>
                <a:ea typeface="BIZ UDゴシック" panose="020B0400000000000000" pitchFamily="49" charset="-128"/>
              </a:rPr>
            </a:br>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３</a:t>
            </a:r>
            <a:r>
              <a:rPr lang="en-US" altLang="ja-JP" b="1" dirty="0" smtClean="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４</a:t>
            </a:r>
            <a:r>
              <a:rPr lang="ja-JP" altLang="en-US" b="1" dirty="0">
                <a:latin typeface="BIZ UDゴシック" panose="020B0400000000000000" pitchFamily="49" charset="-128"/>
                <a:ea typeface="BIZ UDゴシック" panose="020B0400000000000000" pitchFamily="49" charset="-128"/>
              </a:rPr>
              <a:t>　④関連手続窓口で手続</a:t>
            </a:r>
            <a:r>
              <a:rPr lang="en-US" altLang="ja-JP" b="1" dirty="0">
                <a:latin typeface="BIZ UDゴシック" panose="020B0400000000000000" pitchFamily="49" charset="-128"/>
                <a:ea typeface="BIZ UDゴシック" panose="020B0400000000000000" pitchFamily="49" charset="-128"/>
              </a:rPr>
              <a:t>】</a:t>
            </a:r>
            <a:endParaRPr kumimoji="1" lang="ja-JP" altLang="en-US" b="1" dirty="0">
              <a:latin typeface="BIZ UDゴシック" panose="020B0400000000000000" pitchFamily="49" charset="-128"/>
              <a:ea typeface="BIZ UDゴシック" panose="020B0400000000000000" pitchFamily="49" charset="-128"/>
            </a:endParaRPr>
          </a:p>
        </p:txBody>
      </p:sp>
      <p:sp>
        <p:nvSpPr>
          <p:cNvPr id="17" name="テキスト プレースホルダー 2"/>
          <p:cNvSpPr>
            <a:spLocks noGrp="1"/>
          </p:cNvSpPr>
          <p:nvPr>
            <p:ph type="body" sz="quarter" idx="13"/>
          </p:nvPr>
        </p:nvSpPr>
        <p:spPr>
          <a:xfrm>
            <a:off x="164757" y="938530"/>
            <a:ext cx="12027243" cy="421740"/>
          </a:xfrm>
        </p:spPr>
        <p:txBody>
          <a:bodyPr/>
          <a:lstStyle/>
          <a:p>
            <a:endParaRPr kumimoji="1" lang="ja-JP" altLang="en-US" dirty="0">
              <a:latin typeface="BIZ UDゴシック" panose="020B0400000000000000" pitchFamily="49" charset="-128"/>
              <a:ea typeface="BIZ UDゴシック" panose="020B0400000000000000" pitchFamily="49" charset="-128"/>
            </a:endParaRPr>
          </a:p>
        </p:txBody>
      </p:sp>
      <p:cxnSp>
        <p:nvCxnSpPr>
          <p:cNvPr id="11" name="直線コネクタ 10">
            <a:extLst>
              <a:ext uri="{FF2B5EF4-FFF2-40B4-BE49-F238E27FC236}">
                <a16:creationId xmlns:a16="http://schemas.microsoft.com/office/drawing/2014/main" id="{B9CB5C1F-ABBF-4DFA-846B-2A4BEF7E2017}"/>
              </a:ext>
            </a:extLst>
          </p:cNvPr>
          <p:cNvCxnSpPr>
            <a:cxnSpLocks/>
          </p:cNvCxnSpPr>
          <p:nvPr/>
        </p:nvCxnSpPr>
        <p:spPr bwMode="auto">
          <a:xfrm>
            <a:off x="8248453" y="4095883"/>
            <a:ext cx="3752722"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13" name="正方形/長方形 12">
            <a:extLst>
              <a:ext uri="{FF2B5EF4-FFF2-40B4-BE49-F238E27FC236}">
                <a16:creationId xmlns:a16="http://schemas.microsoft.com/office/drawing/2014/main" id="{3D2CCB85-6343-46B1-847E-39F1A3CCCEEF}"/>
              </a:ext>
            </a:extLst>
          </p:cNvPr>
          <p:cNvSpPr/>
          <p:nvPr/>
        </p:nvSpPr>
        <p:spPr>
          <a:xfrm>
            <a:off x="8248453" y="4221155"/>
            <a:ext cx="3766369" cy="2271183"/>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srgbClr val="19A3FC">
                  <a:lumMod val="75000"/>
                </a:srgbClr>
              </a:solidFill>
              <a:effectLst/>
              <a:uLnTx/>
              <a:uFillTx/>
              <a:latin typeface="BIZ UDゴシック" panose="020B0400000000000000" pitchFamily="49" charset="-128"/>
              <a:ea typeface="BIZ UDゴシック" panose="020B0400000000000000" pitchFamily="49" charset="-128"/>
            </a:endParaRPr>
          </a:p>
        </p:txBody>
      </p:sp>
      <p:sp>
        <p:nvSpPr>
          <p:cNvPr id="15" name="AutoShape 10">
            <a:extLst>
              <a:ext uri="{FF2B5EF4-FFF2-40B4-BE49-F238E27FC236}">
                <a16:creationId xmlns:a16="http://schemas.microsoft.com/office/drawing/2014/main" id="{888E3BC4-043E-4426-880E-613C54A0E706}"/>
              </a:ext>
            </a:extLst>
          </p:cNvPr>
          <p:cNvSpPr>
            <a:spLocks noChangeArrowheads="1"/>
          </p:cNvSpPr>
          <p:nvPr/>
        </p:nvSpPr>
        <p:spPr bwMode="auto">
          <a:xfrm>
            <a:off x="952872" y="3662633"/>
            <a:ext cx="6912000" cy="2023791"/>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④関連手続窓口で手続について、具体的な運用フローとシステム活用により期待される効果、運用による工夫が必要な点を記載してください。</a:t>
            </a:r>
            <a:endParaRPr kumimoji="0" lang="en-US" altLang="ja-JP"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kern="0" dirty="0">
                <a:solidFill>
                  <a:srgbClr val="000000"/>
                </a:solidFill>
                <a:latin typeface="BIZ UDゴシック" panose="020B0400000000000000" pitchFamily="49" charset="-128"/>
                <a:ea typeface="BIZ UDゴシック" panose="020B0400000000000000" pitchFamily="49" charset="-128"/>
              </a:rPr>
              <a:t>運用フローは、想定時間を含めた時系列で記載してください。</a:t>
            </a:r>
            <a:endParaRPr kumimoji="0" lang="en-US" altLang="ja-JP" sz="1400" kern="0" dirty="0">
              <a:solidFill>
                <a:srgbClr val="000000"/>
              </a:solidFill>
              <a:latin typeface="BIZ UDゴシック" panose="020B0400000000000000" pitchFamily="49" charset="-128"/>
              <a:ea typeface="BIZ UDゴシック" panose="020B0400000000000000" pitchFamily="49" charset="-128"/>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期待する効果は、どのような</a:t>
            </a:r>
            <a:r>
              <a:rPr kumimoji="0" lang="ja-JP" altLang="en-US" sz="1400" kern="0" dirty="0">
                <a:solidFill>
                  <a:srgbClr val="000000"/>
                </a:solidFill>
                <a:latin typeface="BIZ UDゴシック" panose="020B0400000000000000" pitchFamily="49" charset="-128"/>
                <a:ea typeface="BIZ UDゴシック" panose="020B0400000000000000" pitchFamily="49" charset="-128"/>
              </a:rPr>
              <a:t>時間短縮</a:t>
            </a:r>
            <a:r>
              <a:rPr kumimoji="0" lang="ja-JP" altLang="en-US"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や手続負担軽減が期待できるのかを記載してください。</a:t>
            </a:r>
            <a:endParaRPr kumimoji="0" lang="en-US" altLang="ja-JP"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kern="0" dirty="0">
                <a:solidFill>
                  <a:srgbClr val="000000"/>
                </a:solidFill>
                <a:latin typeface="BIZ UDゴシック" panose="020B0400000000000000" pitchFamily="49" charset="-128"/>
                <a:ea typeface="BIZ UDゴシック" panose="020B0400000000000000" pitchFamily="49" charset="-128"/>
              </a:rPr>
              <a:t>運用による工夫が必要な点は、システムの導入だけでは実現できないまたは効果が少ない点について、どのように工夫すると良いかを記載してください。</a:t>
            </a:r>
            <a:endParaRPr kumimoji="0" lang="ja-JP" altLang="en-US" sz="14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endParaRPr>
          </a:p>
        </p:txBody>
      </p:sp>
      <p:sp>
        <p:nvSpPr>
          <p:cNvPr id="16" name="Rectangle 5">
            <a:extLst>
              <a:ext uri="{FF2B5EF4-FFF2-40B4-BE49-F238E27FC236}">
                <a16:creationId xmlns:a16="http://schemas.microsoft.com/office/drawing/2014/main" id="{CBB8A00F-ED1E-4687-86FE-A861D78A70E7}"/>
              </a:ext>
            </a:extLst>
          </p:cNvPr>
          <p:cNvSpPr>
            <a:spLocks noChangeArrowheads="1"/>
          </p:cNvSpPr>
          <p:nvPr/>
        </p:nvSpPr>
        <p:spPr bwMode="auto">
          <a:xfrm>
            <a:off x="9363861" y="1399396"/>
            <a:ext cx="1629721"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期待される効果</a:t>
            </a:r>
          </a:p>
        </p:txBody>
      </p:sp>
      <p:sp>
        <p:nvSpPr>
          <p:cNvPr id="18" name="Rectangle 5">
            <a:extLst>
              <a:ext uri="{FF2B5EF4-FFF2-40B4-BE49-F238E27FC236}">
                <a16:creationId xmlns:a16="http://schemas.microsoft.com/office/drawing/2014/main" id="{B3347263-45C4-4BFB-BAB7-D47898C8FA2E}"/>
              </a:ext>
            </a:extLst>
          </p:cNvPr>
          <p:cNvSpPr>
            <a:spLocks noChangeArrowheads="1"/>
          </p:cNvSpPr>
          <p:nvPr/>
        </p:nvSpPr>
        <p:spPr bwMode="auto">
          <a:xfrm>
            <a:off x="8993056" y="3970610"/>
            <a:ext cx="2370269" cy="250545"/>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rPr>
              <a:t>運用による工夫が必要な点</a:t>
            </a:r>
          </a:p>
        </p:txBody>
      </p:sp>
    </p:spTree>
    <p:extLst>
      <p:ext uri="{BB962C8B-B14F-4D97-AF65-F5344CB8AC3E}">
        <p14:creationId xmlns:p14="http://schemas.microsoft.com/office/powerpoint/2010/main" val="2816315201"/>
      </p:ext>
    </p:extLst>
  </p:cSld>
  <p:clrMapOvr>
    <a:masterClrMapping/>
  </p:clrMapOvr>
</p:sld>
</file>

<file path=ppt/theme/theme1.xml><?xml version="1.0" encoding="utf-8"?>
<a:theme xmlns:a="http://schemas.openxmlformats.org/drawingml/2006/main" name="コンテンツ_Light">
  <a:themeElements>
    <a:clrScheme name="NTT DATA Group Corp.">
      <a:dk1>
        <a:srgbClr val="000000"/>
      </a:dk1>
      <a:lt1>
        <a:srgbClr val="FFFFFF"/>
      </a:lt1>
      <a:dk2>
        <a:srgbClr val="2E404D"/>
      </a:dk2>
      <a:lt2>
        <a:srgbClr val="19A3FC"/>
      </a:lt2>
      <a:accent1>
        <a:srgbClr val="070F26"/>
      </a:accent1>
      <a:accent2>
        <a:srgbClr val="0072BC"/>
      </a:accent2>
      <a:accent3>
        <a:srgbClr val="005B96"/>
      </a:accent3>
      <a:accent4>
        <a:srgbClr val="00DFED"/>
      </a:accent4>
      <a:accent5>
        <a:srgbClr val="00CB5D"/>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10000"/>
            <a:lumOff val="90000"/>
          </a:schemeClr>
        </a:solidFill>
        <a:ln w="3175">
          <a:solidFill>
            <a:schemeClr val="tx1"/>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ln w="317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rIns="0" rtlCol="0">
        <a:noAutofit/>
      </a:bodyPr>
      <a:lstStyle>
        <a:defPPr algn="l" defTabSz="288000">
          <a:defRPr kumimoji="1">
            <a:latin typeface="+mn-ea"/>
          </a:defRPr>
        </a:defPPr>
      </a:lstStyle>
    </a:tx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経営研プレゼンテーション.potx" id="{D1A9F9E6-44B5-4605-BC46-CFB0C07C78C4}" vid="{204DFD55-4E26-475B-B016-A38D393F2358}"/>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879</TotalTime>
  <Words>1306</Words>
  <Application>Microsoft Office PowerPoint</Application>
  <PresentationFormat>ワイド画面</PresentationFormat>
  <Paragraphs>113</Paragraphs>
  <Slides>14</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14</vt:i4>
      </vt:variant>
    </vt:vector>
  </HeadingPairs>
  <TitlesOfParts>
    <vt:vector size="21" baseType="lpstr">
      <vt:lpstr>BIZ UDゴシック</vt:lpstr>
      <vt:lpstr>HGPGothicE</vt:lpstr>
      <vt:lpstr>HGP創英角ｺﾞｼｯｸUB</vt:lpstr>
      <vt:lpstr>Meiryo UI</vt:lpstr>
      <vt:lpstr>游ゴシック</vt:lpstr>
      <vt:lpstr>Arial</vt:lpstr>
      <vt:lpstr>コンテンツ_Light</vt:lpstr>
      <vt:lpstr>PowerPoint プレゼンテーション</vt:lpstr>
      <vt:lpstr>【１　提案内容のサマリ】 </vt:lpstr>
      <vt:lpstr>【２　課題解決策】 【２.１　書かない】</vt:lpstr>
      <vt:lpstr>【２　課題解決策】 【２.２　待たない】</vt:lpstr>
      <vt:lpstr>【２　課題解決策】 【２.３　迷わない】</vt:lpstr>
      <vt:lpstr>【３　運用フロー】 【３.１　全体像】</vt:lpstr>
      <vt:lpstr>【３　運用フロー】 【３.２　②戸籍住民課で転入届出】</vt:lpstr>
      <vt:lpstr>【３　運用フロー】 【３.３　②戸籍住民課で転入届出（システム連携部分）】</vt:lpstr>
      <vt:lpstr>【３　運用フロー】 【３.４　④関連手続窓口で手続】</vt:lpstr>
      <vt:lpstr>【４　プロジェクト管理】 【４.１　スケジュール】</vt:lpstr>
      <vt:lpstr>【４　プロジェクト管理】 【４.２　運用保守】</vt:lpstr>
      <vt:lpstr>【４　プロジェクト管理】 【４.３　導入実績を踏まえた提案者の強み】</vt:lpstr>
      <vt:lpstr>【５　その他】 【５.１　参考情報】</vt:lpstr>
      <vt:lpstr>【５　その他】 【５.２　その他追加情報】</vt:lpstr>
    </vt:vector>
  </TitlesOfParts>
  <Company>TAIMS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神川　智裕</dc:creator>
  <cp:lastModifiedBy>小林 篤史</cp:lastModifiedBy>
  <cp:revision>61</cp:revision>
  <dcterms:created xsi:type="dcterms:W3CDTF">2023-07-19T06:56:04Z</dcterms:created>
  <dcterms:modified xsi:type="dcterms:W3CDTF">2025-08-08T08:11:51Z</dcterms:modified>
</cp:coreProperties>
</file>